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9" r:id="rId4"/>
    <p:sldId id="261" r:id="rId5"/>
    <p:sldId id="258" r:id="rId6"/>
    <p:sldId id="260" r:id="rId7"/>
    <p:sldId id="262" r:id="rId8"/>
    <p:sldId id="264" r:id="rId9"/>
    <p:sldId id="266" r:id="rId10"/>
    <p:sldId id="263" r:id="rId11"/>
    <p:sldId id="265" r:id="rId12"/>
  </p:sldIdLst>
  <p:sldSz cx="18288000" cy="10287000"/>
  <p:notesSz cx="6858000" cy="9144000"/>
  <p:embeddedFontLst>
    <p:embeddedFont>
      <p:font typeface="Agrandir Grand" panose="020B0604020202020204" charset="0"/>
      <p:regular r:id="rId13"/>
    </p:embeddedFont>
    <p:embeddedFont>
      <p:font typeface="Calibri" panose="020F0502020204030204" pitchFamily="34" charset="0"/>
      <p:regular r:id="rId14"/>
      <p:bold r:id="rId15"/>
      <p:italic r:id="rId16"/>
      <p:boldItalic r:id="rId17"/>
    </p:embeddedFont>
    <p:embeddedFont>
      <p:font typeface="Calibri Light" panose="020F0302020204030204" pitchFamily="34" charset="0"/>
      <p:regular r:id="rId18"/>
      <p:italic r:id="rId19"/>
    </p:embeddedFont>
    <p:embeddedFont>
      <p:font typeface="Montserrat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90" autoAdjust="0"/>
  </p:normalViewPr>
  <p:slideViewPr>
    <p:cSldViewPr>
      <p:cViewPr varScale="1">
        <p:scale>
          <a:sx n="52" d="100"/>
          <a:sy n="52" d="100"/>
        </p:scale>
        <p:origin x="893"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jpg>
</file>

<file path=ppt/media/image2.svg>
</file>

<file path=ppt/media/image20.png>
</file>

<file path=ppt/media/image21.png>
</file>

<file path=ppt/media/image22.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5.sv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2.sv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5.svg"/><Relationship Id="rId10" Type="http://schemas.openxmlformats.org/officeDocument/2006/relationships/image" Target="../media/image14.png"/><Relationship Id="rId4" Type="http://schemas.openxmlformats.org/officeDocument/2006/relationships/image" Target="../media/image4.pn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2.sv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5.sv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8.jp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7.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9.jp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5.sv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sv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2.sv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5.sv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64605" y="4598033"/>
            <a:ext cx="9054389" cy="9054389"/>
          </a:xfrm>
          <a:prstGeom prst="rect">
            <a:avLst/>
          </a:prstGeom>
        </p:spPr>
      </p:pic>
      <p:pic>
        <p:nvPicPr>
          <p:cNvPr id="3" name="Picture 3"/>
          <p:cNvPicPr>
            <a:picLocks noChangeAspect="1"/>
          </p:cNvPicPr>
          <p:nvPr/>
        </p:nvPicPr>
        <p:blipFill>
          <a:blip r:embed="rId4"/>
          <a:srcRect/>
          <a:stretch>
            <a:fillRect/>
          </a:stretch>
        </p:blipFill>
        <p:spPr>
          <a:xfrm rot="-8272417">
            <a:off x="2790291" y="8143691"/>
            <a:ext cx="3998544" cy="2644103"/>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529752" y="-1500112"/>
            <a:ext cx="12098382" cy="12098382"/>
          </a:xfrm>
          <a:prstGeom prst="rect">
            <a:avLst/>
          </a:prstGeom>
        </p:spPr>
      </p:pic>
      <p:pic>
        <p:nvPicPr>
          <p:cNvPr id="6" name="Picture 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2344400" y="-1701875"/>
            <a:ext cx="9054389" cy="9054389"/>
          </a:xfrm>
          <a:prstGeom prst="rect">
            <a:avLst/>
          </a:prstGeom>
        </p:spPr>
      </p:pic>
      <p:sp>
        <p:nvSpPr>
          <p:cNvPr id="7" name="TextBox 7"/>
          <p:cNvSpPr txBox="1"/>
          <p:nvPr/>
        </p:nvSpPr>
        <p:spPr>
          <a:xfrm>
            <a:off x="3008902" y="545338"/>
            <a:ext cx="15061140" cy="584775"/>
          </a:xfrm>
          <a:prstGeom prst="rect">
            <a:avLst/>
          </a:prstGeom>
        </p:spPr>
        <p:txBody>
          <a:bodyPr wrap="square" lIns="0" tIns="0" rIns="0" bIns="0" rtlCol="0" anchor="t">
            <a:spAutoFit/>
          </a:bodyPr>
          <a:lstStyle/>
          <a:p>
            <a:r>
              <a:rPr lang="vi-VN" sz="3800" b="1" dirty="0">
                <a:solidFill>
                  <a:schemeClr val="bg1"/>
                </a:solidFill>
                <a:latin typeface="Calibri" pitchFamily="34" charset="0"/>
                <a:cs typeface="Calibri" pitchFamily="34" charset="0"/>
              </a:rPr>
              <a:t>TRƯỜNG ĐẠI HỌC GIAO THÔNG VẬN TẢI PHÂN HIỆU TẠI TP. H</a:t>
            </a:r>
            <a:r>
              <a:rPr lang="en-US" sz="3800" b="1" dirty="0">
                <a:solidFill>
                  <a:schemeClr val="bg1"/>
                </a:solidFill>
                <a:latin typeface="Calibri" pitchFamily="34" charset="0"/>
                <a:cs typeface="Calibri" pitchFamily="34" charset="0"/>
              </a:rPr>
              <a:t>Ồ</a:t>
            </a:r>
            <a:r>
              <a:rPr lang="vi-VN" sz="3800" b="1" dirty="0">
                <a:solidFill>
                  <a:schemeClr val="bg1"/>
                </a:solidFill>
                <a:latin typeface="Calibri" pitchFamily="34" charset="0"/>
                <a:cs typeface="Calibri" pitchFamily="34" charset="0"/>
              </a:rPr>
              <a:t> CHÍ MINH</a:t>
            </a:r>
            <a:endParaRPr lang="en-US" sz="3800" b="1" dirty="0">
              <a:solidFill>
                <a:schemeClr val="bg1"/>
              </a:solidFill>
              <a:latin typeface="Calibri" pitchFamily="34" charset="0"/>
              <a:cs typeface="Calibri" pitchFamily="34" charset="0"/>
            </a:endParaRPr>
          </a:p>
        </p:txBody>
      </p:sp>
      <p:sp>
        <p:nvSpPr>
          <p:cNvPr id="8" name="TextBox 8"/>
          <p:cNvSpPr txBox="1"/>
          <p:nvPr/>
        </p:nvSpPr>
        <p:spPr>
          <a:xfrm>
            <a:off x="6137855" y="1589597"/>
            <a:ext cx="7224867" cy="1235723"/>
          </a:xfrm>
          <a:prstGeom prst="rect">
            <a:avLst/>
          </a:prstGeom>
        </p:spPr>
        <p:txBody>
          <a:bodyPr wrap="square" lIns="0" tIns="0" rIns="0" bIns="0" rtlCol="0" anchor="t">
            <a:spAutoFit/>
          </a:bodyPr>
          <a:lstStyle/>
          <a:p>
            <a:pPr algn="ctr">
              <a:lnSpc>
                <a:spcPts val="5021"/>
              </a:lnSpc>
            </a:pPr>
            <a:r>
              <a:rPr lang="vi-VN" sz="3600" b="1" dirty="0">
                <a:solidFill>
                  <a:schemeClr val="bg1"/>
                </a:solidFill>
                <a:latin typeface="Calibri" pitchFamily="34" charset="0"/>
                <a:cs typeface="Calibri" pitchFamily="34" charset="0"/>
              </a:rPr>
              <a:t>BỘ MÔN CÔNG NGHỆ THÔNG TIN</a:t>
            </a:r>
            <a:endParaRPr lang="en-US" sz="3600" b="1" dirty="0">
              <a:solidFill>
                <a:schemeClr val="bg1"/>
              </a:solidFill>
              <a:latin typeface="Calibri" pitchFamily="34" charset="0"/>
              <a:cs typeface="Calibri" pitchFamily="34" charset="0"/>
            </a:endParaRPr>
          </a:p>
          <a:p>
            <a:pPr algn="ctr">
              <a:lnSpc>
                <a:spcPts val="5021"/>
              </a:lnSpc>
            </a:pPr>
            <a:endParaRPr lang="en-US" sz="3586" dirty="0">
              <a:solidFill>
                <a:srgbClr val="FFFFFF"/>
              </a:solidFill>
              <a:latin typeface="Montserrat Bold"/>
            </a:endParaRPr>
          </a:p>
        </p:txBody>
      </p:sp>
      <p:pic>
        <p:nvPicPr>
          <p:cNvPr id="9" name="Picture 9"/>
          <p:cNvPicPr>
            <a:picLocks noChangeAspect="1"/>
          </p:cNvPicPr>
          <p:nvPr/>
        </p:nvPicPr>
        <p:blipFill>
          <a:blip r:embed="rId7"/>
          <a:srcRect/>
          <a:stretch>
            <a:fillRect/>
          </a:stretch>
        </p:blipFill>
        <p:spPr>
          <a:xfrm>
            <a:off x="15540631" y="6448188"/>
            <a:ext cx="5356236" cy="5233836"/>
          </a:xfrm>
          <a:prstGeom prst="rect">
            <a:avLst/>
          </a:prstGeom>
        </p:spPr>
      </p:pic>
      <p:pic>
        <p:nvPicPr>
          <p:cNvPr id="10" name="Picture 9" descr="http://ined.utc.edu.vn/sites/ined.utc.edu.vn/files/styles/medium/public/logo.png?itok=JEfoqp8q">
            <a:extLst>
              <a:ext uri="{FF2B5EF4-FFF2-40B4-BE49-F238E27FC236}">
                <a16:creationId xmlns:a16="http://schemas.microsoft.com/office/drawing/2014/main" id="{4F3452D9-9AE6-214A-914A-9012859A0DB4}"/>
              </a:ext>
            </a:extLst>
          </p:cNvPr>
          <p:cNvPicPr/>
          <p:nvPr/>
        </p:nvPicPr>
        <p:blipFill>
          <a:blip r:embed="rId8">
            <a:extLst>
              <a:ext uri="{28A0092B-C50C-407E-A947-70E740481C1C}">
                <a14:useLocalDpi xmlns:a14="http://schemas.microsoft.com/office/drawing/2010/main" val="0"/>
              </a:ext>
            </a:extLst>
          </a:blip>
          <a:srcRect/>
          <a:stretch>
            <a:fillRect/>
          </a:stretch>
        </p:blipFill>
        <p:spPr bwMode="auto">
          <a:xfrm>
            <a:off x="166341" y="266700"/>
            <a:ext cx="2521512" cy="238187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2FE890D4-0765-CAA6-2062-D3FC58AC4E55}"/>
              </a:ext>
            </a:extLst>
          </p:cNvPr>
          <p:cNvSpPr txBox="1"/>
          <p:nvPr/>
        </p:nvSpPr>
        <p:spPr>
          <a:xfrm>
            <a:off x="4095264" y="3193340"/>
            <a:ext cx="11506200" cy="923330"/>
          </a:xfrm>
          <a:prstGeom prst="rect">
            <a:avLst/>
          </a:prstGeom>
          <a:noFill/>
        </p:spPr>
        <p:txBody>
          <a:bodyPr wrap="square" rtlCol="0">
            <a:spAutoFit/>
          </a:bodyPr>
          <a:lstStyle/>
          <a:p>
            <a:pPr algn="ctr"/>
            <a:r>
              <a:rPr lang="en-US" sz="5400" b="1" dirty="0">
                <a:solidFill>
                  <a:schemeClr val="bg1"/>
                </a:solidFill>
              </a:rPr>
              <a:t>BÁO CÁO THỰC TẬP CHUYÊN MÔN</a:t>
            </a:r>
          </a:p>
        </p:txBody>
      </p:sp>
      <p:sp>
        <p:nvSpPr>
          <p:cNvPr id="12" name="TextBox 11">
            <a:extLst>
              <a:ext uri="{FF2B5EF4-FFF2-40B4-BE49-F238E27FC236}">
                <a16:creationId xmlns:a16="http://schemas.microsoft.com/office/drawing/2014/main" id="{3B71B1D9-8366-8140-1826-45AD4AE5E654}"/>
              </a:ext>
            </a:extLst>
          </p:cNvPr>
          <p:cNvSpPr txBox="1"/>
          <p:nvPr/>
        </p:nvSpPr>
        <p:spPr>
          <a:xfrm>
            <a:off x="3218964" y="4500124"/>
            <a:ext cx="13258800" cy="923330"/>
          </a:xfrm>
          <a:prstGeom prst="rect">
            <a:avLst/>
          </a:prstGeom>
          <a:noFill/>
        </p:spPr>
        <p:txBody>
          <a:bodyPr wrap="square" rtlCol="0">
            <a:spAutoFit/>
          </a:bodyPr>
          <a:lstStyle/>
          <a:p>
            <a:r>
              <a:rPr lang="en-US" sz="5400" dirty="0">
                <a:solidFill>
                  <a:schemeClr val="bg1"/>
                </a:solidFill>
              </a:rPr>
              <a:t>ĐỀ TÀI: QUẢN LÝ CỬA HÀNG SÁCH BOOKSTORE</a:t>
            </a:r>
          </a:p>
        </p:txBody>
      </p:sp>
      <p:sp>
        <p:nvSpPr>
          <p:cNvPr id="13" name="TextBox 12">
            <a:extLst>
              <a:ext uri="{FF2B5EF4-FFF2-40B4-BE49-F238E27FC236}">
                <a16:creationId xmlns:a16="http://schemas.microsoft.com/office/drawing/2014/main" id="{DCF33DC9-F77B-A267-900B-768E669DF826}"/>
              </a:ext>
            </a:extLst>
          </p:cNvPr>
          <p:cNvSpPr txBox="1"/>
          <p:nvPr/>
        </p:nvSpPr>
        <p:spPr>
          <a:xfrm>
            <a:off x="4819060" y="6448188"/>
            <a:ext cx="7848043" cy="523220"/>
          </a:xfrm>
          <a:prstGeom prst="rect">
            <a:avLst/>
          </a:prstGeom>
          <a:noFill/>
        </p:spPr>
        <p:txBody>
          <a:bodyPr wrap="square" rtlCol="0">
            <a:spAutoFit/>
          </a:bodyPr>
          <a:lstStyle/>
          <a:p>
            <a:r>
              <a:rPr lang="en-US" sz="2800" dirty="0">
                <a:solidFill>
                  <a:schemeClr val="bg1"/>
                </a:solidFill>
              </a:rPr>
              <a:t>GIẢNG VIÊN HƯỚNG DẪN : </a:t>
            </a:r>
            <a:r>
              <a:rPr lang="en-US" sz="2800" dirty="0" err="1">
                <a:solidFill>
                  <a:schemeClr val="bg1"/>
                </a:solidFill>
              </a:rPr>
              <a:t>Th.S</a:t>
            </a:r>
            <a:r>
              <a:rPr lang="en-US" sz="2800" dirty="0">
                <a:solidFill>
                  <a:schemeClr val="bg1"/>
                </a:solidFill>
              </a:rPr>
              <a:t> PHẠM THỊ MIÊN</a:t>
            </a:r>
          </a:p>
        </p:txBody>
      </p:sp>
      <p:sp>
        <p:nvSpPr>
          <p:cNvPr id="16" name="TextBox 15">
            <a:extLst>
              <a:ext uri="{FF2B5EF4-FFF2-40B4-BE49-F238E27FC236}">
                <a16:creationId xmlns:a16="http://schemas.microsoft.com/office/drawing/2014/main" id="{B4DAEAFB-93FB-A847-D4CA-6AF0E9848783}"/>
              </a:ext>
            </a:extLst>
          </p:cNvPr>
          <p:cNvSpPr txBox="1"/>
          <p:nvPr/>
        </p:nvSpPr>
        <p:spPr>
          <a:xfrm>
            <a:off x="4838724" y="7298313"/>
            <a:ext cx="7235612" cy="523220"/>
          </a:xfrm>
          <a:prstGeom prst="rect">
            <a:avLst/>
          </a:prstGeom>
          <a:noFill/>
        </p:spPr>
        <p:txBody>
          <a:bodyPr wrap="square" rtlCol="0">
            <a:spAutoFit/>
          </a:bodyPr>
          <a:lstStyle/>
          <a:p>
            <a:r>
              <a:rPr lang="en-US" sz="2800" dirty="0">
                <a:solidFill>
                  <a:schemeClr val="bg1"/>
                </a:solidFill>
              </a:rPr>
              <a:t>SINH VIÊN THỰC HI</a:t>
            </a:r>
            <a:r>
              <a:rPr lang="en-US" sz="2800" b="1" dirty="0">
                <a:solidFill>
                  <a:schemeClr val="bg1"/>
                </a:solidFill>
                <a:latin typeface="Calibri Light" panose="020F0302020204030204" pitchFamily="34" charset="0"/>
                <a:cs typeface="Calibri Light" panose="020F0302020204030204" pitchFamily="34" charset="0"/>
              </a:rPr>
              <a:t>Ệ</a:t>
            </a:r>
            <a:r>
              <a:rPr lang="en-US" sz="2800" dirty="0">
                <a:solidFill>
                  <a:schemeClr val="bg1"/>
                </a:solidFill>
              </a:rPr>
              <a:t>N : NGUYỄN VĂN TIẾN</a:t>
            </a:r>
          </a:p>
        </p:txBody>
      </p:sp>
    </p:spTree>
  </p:cSld>
  <p:clrMapOvr>
    <a:masterClrMapping/>
  </p:clrMapOvr>
  <p:transition>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0414228">
            <a:off x="244629" y="-283377"/>
            <a:ext cx="10396853" cy="1039685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0414228">
            <a:off x="5272604" y="-4216776"/>
            <a:ext cx="8890454" cy="8890454"/>
          </a:xfrm>
          <a:prstGeom prst="rect">
            <a:avLst/>
          </a:prstGeom>
        </p:spPr>
      </p:pic>
      <p:sp>
        <p:nvSpPr>
          <p:cNvPr id="45" name="TextBox 44">
            <a:extLst>
              <a:ext uri="{FF2B5EF4-FFF2-40B4-BE49-F238E27FC236}">
                <a16:creationId xmlns:a16="http://schemas.microsoft.com/office/drawing/2014/main" id="{FADCA904-19CC-3165-9CDA-6AC14B34BEB4}"/>
              </a:ext>
            </a:extLst>
          </p:cNvPr>
          <p:cNvSpPr txBox="1"/>
          <p:nvPr/>
        </p:nvSpPr>
        <p:spPr>
          <a:xfrm>
            <a:off x="4460031" y="4314884"/>
            <a:ext cx="10515600" cy="1200329"/>
          </a:xfrm>
          <a:prstGeom prst="rect">
            <a:avLst/>
          </a:prstGeom>
          <a:noFill/>
        </p:spPr>
        <p:txBody>
          <a:bodyPr wrap="square" rtlCol="0">
            <a:spAutoFit/>
          </a:bodyPr>
          <a:lstStyle/>
          <a:p>
            <a:r>
              <a:rPr lang="en-US" sz="7200" b="1" dirty="0">
                <a:solidFill>
                  <a:srgbClr val="FFFF00"/>
                </a:solidFill>
              </a:rPr>
              <a:t>3. CHƯƠNG TRÌNH DEMO</a:t>
            </a:r>
          </a:p>
        </p:txBody>
      </p:sp>
    </p:spTree>
  </p:cSld>
  <p:clrMapOvr>
    <a:masterClrMapping/>
  </p:clrMapOvr>
  <p:transition spd="med">
    <p:split orient="vert"/>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9819434">
            <a:off x="14136254" y="100239"/>
            <a:ext cx="7746302" cy="7746302"/>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9819434">
            <a:off x="11864755" y="-1369895"/>
            <a:ext cx="6623941" cy="6623941"/>
          </a:xfrm>
          <a:prstGeom prst="rect">
            <a:avLst/>
          </a:prstGeom>
        </p:spPr>
      </p:pic>
      <p:pic>
        <p:nvPicPr>
          <p:cNvPr id="4" name="Picture 4"/>
          <p:cNvPicPr>
            <a:picLocks noChangeAspect="1"/>
          </p:cNvPicPr>
          <p:nvPr/>
        </p:nvPicPr>
        <p:blipFill>
          <a:blip r:embed="rId6"/>
          <a:srcRect/>
          <a:stretch>
            <a:fillRect/>
          </a:stretch>
        </p:blipFill>
        <p:spPr>
          <a:xfrm>
            <a:off x="15028038" y="-1848285"/>
            <a:ext cx="5504293" cy="5821674"/>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8036266">
            <a:off x="1282961" y="4821331"/>
            <a:ext cx="10396853" cy="10396853"/>
          </a:xfrm>
          <a:prstGeom prst="rect">
            <a:avLst/>
          </a:prstGeom>
        </p:spPr>
      </p:pic>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8036266">
            <a:off x="-1783096" y="6349867"/>
            <a:ext cx="8890454" cy="8890454"/>
          </a:xfrm>
          <a:prstGeom prst="rect">
            <a:avLst/>
          </a:prstGeom>
        </p:spPr>
      </p:pic>
      <p:sp>
        <p:nvSpPr>
          <p:cNvPr id="7" name="TextBox 7"/>
          <p:cNvSpPr txBox="1"/>
          <p:nvPr/>
        </p:nvSpPr>
        <p:spPr>
          <a:xfrm>
            <a:off x="4141992" y="2669336"/>
            <a:ext cx="8148349" cy="1942745"/>
          </a:xfrm>
          <a:prstGeom prst="rect">
            <a:avLst/>
          </a:prstGeom>
        </p:spPr>
        <p:txBody>
          <a:bodyPr lIns="0" tIns="0" rIns="0" bIns="0" rtlCol="0" anchor="t">
            <a:spAutoFit/>
          </a:bodyPr>
          <a:lstStyle/>
          <a:p>
            <a:pPr>
              <a:lnSpc>
                <a:spcPts val="13667"/>
              </a:lnSpc>
            </a:pPr>
            <a:r>
              <a:rPr lang="en-US" sz="9762" dirty="0">
                <a:solidFill>
                  <a:srgbClr val="FFFFFF"/>
                </a:solidFill>
                <a:latin typeface="Agrandir Grand"/>
              </a:rPr>
              <a:t>Thank You</a:t>
            </a:r>
          </a:p>
        </p:txBody>
      </p:sp>
      <p:pic>
        <p:nvPicPr>
          <p:cNvPr id="12" name="Picture 12"/>
          <p:cNvPicPr>
            <a:picLocks noChangeAspect="1"/>
          </p:cNvPicPr>
          <p:nvPr/>
        </p:nvPicPr>
        <p:blipFill>
          <a:blip r:embed="rId7"/>
          <a:srcRect/>
          <a:stretch>
            <a:fillRect/>
          </a:stretch>
        </p:blipFill>
        <p:spPr>
          <a:xfrm>
            <a:off x="503473" y="8626890"/>
            <a:ext cx="7325564" cy="3320220"/>
          </a:xfrm>
          <a:prstGeom prst="rect">
            <a:avLst/>
          </a:prstGeom>
        </p:spPr>
      </p:pic>
    </p:spTree>
  </p:cSld>
  <p:clrMapOvr>
    <a:masterClrMapping/>
  </p:clrMapOvr>
  <p:transition>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002216" y="5359090"/>
            <a:ext cx="9054389" cy="9054389"/>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8288348" y="-3793534"/>
            <a:ext cx="12098382" cy="12098382"/>
          </a:xfrm>
          <a:prstGeom prst="rect">
            <a:avLst/>
          </a:prstGeom>
        </p:spPr>
      </p:pic>
      <p:pic>
        <p:nvPicPr>
          <p:cNvPr id="6" name="Picture 6"/>
          <p:cNvPicPr>
            <a:picLocks noChangeAspect="1"/>
          </p:cNvPicPr>
          <p:nvPr/>
        </p:nvPicPr>
        <p:blipFill>
          <a:blip r:embed="rId6"/>
          <a:srcRect/>
          <a:stretch>
            <a:fillRect/>
          </a:stretch>
        </p:blipFill>
        <p:spPr>
          <a:xfrm>
            <a:off x="10382612" y="1341811"/>
            <a:ext cx="7909854" cy="8365941"/>
          </a:xfrm>
          <a:prstGeom prst="rect">
            <a:avLst/>
          </a:prstGeom>
        </p:spPr>
      </p:pic>
      <p:sp>
        <p:nvSpPr>
          <p:cNvPr id="7" name="TextBox 6">
            <a:extLst>
              <a:ext uri="{FF2B5EF4-FFF2-40B4-BE49-F238E27FC236}">
                <a16:creationId xmlns:a16="http://schemas.microsoft.com/office/drawing/2014/main" id="{154F7DD9-BE63-A8F2-0F1E-B9E22A329A14}"/>
              </a:ext>
            </a:extLst>
          </p:cNvPr>
          <p:cNvSpPr txBox="1"/>
          <p:nvPr/>
        </p:nvSpPr>
        <p:spPr>
          <a:xfrm>
            <a:off x="533400" y="647700"/>
            <a:ext cx="7620000" cy="923330"/>
          </a:xfrm>
          <a:prstGeom prst="rect">
            <a:avLst/>
          </a:prstGeom>
          <a:noFill/>
        </p:spPr>
        <p:txBody>
          <a:bodyPr wrap="square" rtlCol="0">
            <a:spAutoFit/>
          </a:bodyPr>
          <a:lstStyle/>
          <a:p>
            <a:r>
              <a:rPr lang="en-US" sz="5400" b="1" dirty="0">
                <a:solidFill>
                  <a:srgbClr val="FFFF00"/>
                </a:solidFill>
              </a:rPr>
              <a:t>NỘI DUNG BÁO CÁO</a:t>
            </a:r>
          </a:p>
        </p:txBody>
      </p:sp>
      <p:sp>
        <p:nvSpPr>
          <p:cNvPr id="8" name="TextBox 7">
            <a:extLst>
              <a:ext uri="{FF2B5EF4-FFF2-40B4-BE49-F238E27FC236}">
                <a16:creationId xmlns:a16="http://schemas.microsoft.com/office/drawing/2014/main" id="{5CB3E96D-29EB-A788-6E7A-E9F0259C484D}"/>
              </a:ext>
            </a:extLst>
          </p:cNvPr>
          <p:cNvSpPr txBox="1"/>
          <p:nvPr/>
        </p:nvSpPr>
        <p:spPr>
          <a:xfrm>
            <a:off x="992816" y="2915334"/>
            <a:ext cx="6553200" cy="646331"/>
          </a:xfrm>
          <a:prstGeom prst="rect">
            <a:avLst/>
          </a:prstGeom>
          <a:noFill/>
        </p:spPr>
        <p:txBody>
          <a:bodyPr wrap="square" rtlCol="0">
            <a:spAutoFit/>
          </a:bodyPr>
          <a:lstStyle/>
          <a:p>
            <a:r>
              <a:rPr lang="en-US" sz="3600" dirty="0">
                <a:solidFill>
                  <a:schemeClr val="bg1"/>
                </a:solidFill>
              </a:rPr>
              <a:t>2 .PHÂN TÍCH THIẾT KẾ H</a:t>
            </a:r>
            <a:r>
              <a:rPr lang="en-US" sz="3600" b="1" dirty="0">
                <a:solidFill>
                  <a:schemeClr val="bg1"/>
                </a:solidFill>
                <a:latin typeface="Calibri Light" panose="020F0302020204030204" pitchFamily="34" charset="0"/>
                <a:cs typeface="Calibri Light" panose="020F0302020204030204" pitchFamily="34" charset="0"/>
              </a:rPr>
              <a:t>Ệ </a:t>
            </a:r>
            <a:r>
              <a:rPr lang="en-US" sz="3600" dirty="0">
                <a:solidFill>
                  <a:schemeClr val="bg1"/>
                </a:solidFill>
              </a:rPr>
              <a:t>THỐNG</a:t>
            </a:r>
          </a:p>
        </p:txBody>
      </p:sp>
      <p:sp>
        <p:nvSpPr>
          <p:cNvPr id="11" name="TextBox 10">
            <a:extLst>
              <a:ext uri="{FF2B5EF4-FFF2-40B4-BE49-F238E27FC236}">
                <a16:creationId xmlns:a16="http://schemas.microsoft.com/office/drawing/2014/main" id="{2C664023-9C6F-F985-15CD-A84341CBF781}"/>
              </a:ext>
            </a:extLst>
          </p:cNvPr>
          <p:cNvSpPr txBox="1"/>
          <p:nvPr/>
        </p:nvSpPr>
        <p:spPr>
          <a:xfrm>
            <a:off x="992816" y="3807681"/>
            <a:ext cx="6248400" cy="646331"/>
          </a:xfrm>
          <a:prstGeom prst="rect">
            <a:avLst/>
          </a:prstGeom>
          <a:noFill/>
        </p:spPr>
        <p:txBody>
          <a:bodyPr wrap="square" rtlCol="0">
            <a:spAutoFit/>
          </a:bodyPr>
          <a:lstStyle/>
          <a:p>
            <a:r>
              <a:rPr lang="en-US" sz="3600" dirty="0">
                <a:solidFill>
                  <a:schemeClr val="bg1"/>
                </a:solidFill>
              </a:rPr>
              <a:t>3 .CHƯƠNG TRÌNH DEMO</a:t>
            </a:r>
          </a:p>
        </p:txBody>
      </p:sp>
      <p:sp>
        <p:nvSpPr>
          <p:cNvPr id="13" name="TextBox 12">
            <a:extLst>
              <a:ext uri="{FF2B5EF4-FFF2-40B4-BE49-F238E27FC236}">
                <a16:creationId xmlns:a16="http://schemas.microsoft.com/office/drawing/2014/main" id="{D00A6CBC-0263-EBF1-9200-780FFEA6A7B2}"/>
              </a:ext>
            </a:extLst>
          </p:cNvPr>
          <p:cNvSpPr txBox="1"/>
          <p:nvPr/>
        </p:nvSpPr>
        <p:spPr>
          <a:xfrm>
            <a:off x="992816" y="2022987"/>
            <a:ext cx="11503984" cy="646331"/>
          </a:xfrm>
          <a:prstGeom prst="rect">
            <a:avLst/>
          </a:prstGeom>
          <a:noFill/>
        </p:spPr>
        <p:txBody>
          <a:bodyPr wrap="square">
            <a:spAutoFit/>
          </a:bodyPr>
          <a:lstStyle/>
          <a:p>
            <a:r>
              <a:rPr lang="en-US" sz="3600" dirty="0">
                <a:solidFill>
                  <a:schemeClr val="bg1"/>
                </a:solidFill>
              </a:rPr>
              <a:t>1 .LÝ DO CHỌN ĐỀ TÀI &amp; CÔNG CỤ ,NGÔN NGỮ SỬ DỤNG</a:t>
            </a:r>
          </a:p>
        </p:txBody>
      </p:sp>
    </p:spTree>
  </p:cSld>
  <p:clrMapOvr>
    <a:masterClrMapping/>
  </p:clrMapOvr>
  <p:transition spd="med">
    <p:split orient="vert"/>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3961" r="38317"/>
          <a:stretch>
            <a:fillRect/>
          </a:stretch>
        </p:blipFill>
        <p:spPr>
          <a:xfrm>
            <a:off x="13428005" y="5351988"/>
            <a:ext cx="5463894" cy="9465917"/>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1678116" y="6892459"/>
            <a:ext cx="5807213" cy="5807213"/>
          </a:xfrm>
          <a:prstGeom prst="rect">
            <a:avLst/>
          </a:prstGeom>
        </p:spPr>
      </p:pic>
      <p:pic>
        <p:nvPicPr>
          <p:cNvPr id="4" name="Picture 4"/>
          <p:cNvPicPr>
            <a:picLocks noChangeAspect="1"/>
          </p:cNvPicPr>
          <p:nvPr/>
        </p:nvPicPr>
        <p:blipFill>
          <a:blip r:embed="rId6"/>
          <a:srcRect/>
          <a:stretch>
            <a:fillRect/>
          </a:stretch>
        </p:blipFill>
        <p:spPr>
          <a:xfrm>
            <a:off x="12879972" y="8061923"/>
            <a:ext cx="7652243" cy="3468283"/>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7675008">
            <a:off x="13926444" y="473668"/>
            <a:ext cx="5559299" cy="5559299"/>
          </a:xfrm>
          <a:prstGeom prst="rect">
            <a:avLst/>
          </a:prstGeom>
        </p:spPr>
      </p:pic>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3961" r="38317"/>
          <a:stretch>
            <a:fillRect/>
          </a:stretch>
        </p:blipFill>
        <p:spPr>
          <a:xfrm rot="5591345">
            <a:off x="-600079" y="3856923"/>
            <a:ext cx="5230636" cy="9061811"/>
          </a:xfrm>
          <a:prstGeom prst="rect">
            <a:avLst/>
          </a:prstGeom>
        </p:spPr>
      </p:pic>
      <p:pic>
        <p:nvPicPr>
          <p:cNvPr id="29" name="Picture 29"/>
          <p:cNvPicPr>
            <a:picLocks noChangeAspect="1"/>
          </p:cNvPicPr>
          <p:nvPr/>
        </p:nvPicPr>
        <p:blipFill>
          <a:blip r:embed="rId7"/>
          <a:srcRect/>
          <a:stretch>
            <a:fillRect/>
          </a:stretch>
        </p:blipFill>
        <p:spPr>
          <a:xfrm rot="10098886">
            <a:off x="-637234" y="7613841"/>
            <a:ext cx="3550482" cy="2347815"/>
          </a:xfrm>
          <a:prstGeom prst="rect">
            <a:avLst/>
          </a:prstGeom>
        </p:spPr>
      </p:pic>
      <p:sp>
        <p:nvSpPr>
          <p:cNvPr id="31" name="TextBox 30">
            <a:extLst>
              <a:ext uri="{FF2B5EF4-FFF2-40B4-BE49-F238E27FC236}">
                <a16:creationId xmlns:a16="http://schemas.microsoft.com/office/drawing/2014/main" id="{001BA84D-2BFC-B2AB-F034-C2C39FF6E2C1}"/>
              </a:ext>
            </a:extLst>
          </p:cNvPr>
          <p:cNvSpPr txBox="1"/>
          <p:nvPr/>
        </p:nvSpPr>
        <p:spPr>
          <a:xfrm>
            <a:off x="605120" y="114300"/>
            <a:ext cx="16616080" cy="923330"/>
          </a:xfrm>
          <a:prstGeom prst="rect">
            <a:avLst/>
          </a:prstGeom>
          <a:noFill/>
        </p:spPr>
        <p:txBody>
          <a:bodyPr wrap="square">
            <a:spAutoFit/>
          </a:bodyPr>
          <a:lstStyle/>
          <a:p>
            <a:r>
              <a:rPr lang="en-US" sz="5400" b="1" dirty="0">
                <a:solidFill>
                  <a:srgbClr val="FFFF00"/>
                </a:solidFill>
              </a:rPr>
              <a:t>1 LÝ DO CHỌN ĐỀ TÀI &amp; CÔNG CỤ ,NGÔN NGỮ SỬ DỤNG</a:t>
            </a:r>
          </a:p>
        </p:txBody>
      </p:sp>
      <p:sp>
        <p:nvSpPr>
          <p:cNvPr id="32" name="TextBox 31">
            <a:extLst>
              <a:ext uri="{FF2B5EF4-FFF2-40B4-BE49-F238E27FC236}">
                <a16:creationId xmlns:a16="http://schemas.microsoft.com/office/drawing/2014/main" id="{982CCBF9-27B7-2D69-0291-54A0603410F0}"/>
              </a:ext>
            </a:extLst>
          </p:cNvPr>
          <p:cNvSpPr txBox="1"/>
          <p:nvPr/>
        </p:nvSpPr>
        <p:spPr>
          <a:xfrm>
            <a:off x="1295400" y="1191605"/>
            <a:ext cx="7162800" cy="646331"/>
          </a:xfrm>
          <a:prstGeom prst="rect">
            <a:avLst/>
          </a:prstGeom>
          <a:noFill/>
        </p:spPr>
        <p:txBody>
          <a:bodyPr wrap="square" rtlCol="0">
            <a:spAutoFit/>
          </a:bodyPr>
          <a:lstStyle/>
          <a:p>
            <a:r>
              <a:rPr lang="en-US" sz="3600" dirty="0">
                <a:solidFill>
                  <a:schemeClr val="bg1"/>
                </a:solidFill>
              </a:rPr>
              <a:t>1.1 </a:t>
            </a:r>
            <a:r>
              <a:rPr lang="en-US" sz="3600" dirty="0" err="1">
                <a:solidFill>
                  <a:schemeClr val="bg1"/>
                </a:solidFill>
              </a:rPr>
              <a:t>Lý</a:t>
            </a:r>
            <a:r>
              <a:rPr lang="en-US" sz="3600" dirty="0">
                <a:solidFill>
                  <a:schemeClr val="bg1"/>
                </a:solidFill>
              </a:rPr>
              <a:t> do </a:t>
            </a:r>
            <a:r>
              <a:rPr lang="en-US" sz="3600" dirty="0" err="1">
                <a:solidFill>
                  <a:schemeClr val="bg1"/>
                </a:solidFill>
              </a:rPr>
              <a:t>chọn</a:t>
            </a:r>
            <a:r>
              <a:rPr lang="en-US" sz="3600" dirty="0">
                <a:solidFill>
                  <a:schemeClr val="bg1"/>
                </a:solidFill>
              </a:rPr>
              <a:t> </a:t>
            </a:r>
            <a:r>
              <a:rPr lang="en-US" sz="3600" dirty="0" err="1">
                <a:solidFill>
                  <a:schemeClr val="bg1"/>
                </a:solidFill>
              </a:rPr>
              <a:t>đề</a:t>
            </a:r>
            <a:r>
              <a:rPr lang="en-US" sz="3600" dirty="0">
                <a:solidFill>
                  <a:schemeClr val="bg1"/>
                </a:solidFill>
              </a:rPr>
              <a:t> </a:t>
            </a:r>
            <a:r>
              <a:rPr lang="en-US" sz="3600" dirty="0" err="1">
                <a:solidFill>
                  <a:schemeClr val="bg1"/>
                </a:solidFill>
              </a:rPr>
              <a:t>tài</a:t>
            </a:r>
            <a:r>
              <a:rPr lang="en-US" sz="3600" dirty="0">
                <a:solidFill>
                  <a:schemeClr val="bg1"/>
                </a:solidFill>
              </a:rPr>
              <a:t> </a:t>
            </a:r>
          </a:p>
        </p:txBody>
      </p:sp>
      <p:sp>
        <p:nvSpPr>
          <p:cNvPr id="35" name="TextBox 34">
            <a:extLst>
              <a:ext uri="{FF2B5EF4-FFF2-40B4-BE49-F238E27FC236}">
                <a16:creationId xmlns:a16="http://schemas.microsoft.com/office/drawing/2014/main" id="{8C56AFAB-0B9F-6749-10F6-E5176CEE83C4}"/>
              </a:ext>
            </a:extLst>
          </p:cNvPr>
          <p:cNvSpPr txBox="1"/>
          <p:nvPr/>
        </p:nvSpPr>
        <p:spPr>
          <a:xfrm>
            <a:off x="2015239" y="2959159"/>
            <a:ext cx="12420600" cy="2763834"/>
          </a:xfrm>
          <a:prstGeom prst="rect">
            <a:avLst/>
          </a:prstGeom>
          <a:noFill/>
        </p:spPr>
        <p:txBody>
          <a:bodyPr wrap="square" rtlCol="0">
            <a:spAutoFit/>
          </a:bodyPr>
          <a:lstStyle/>
          <a:p>
            <a:pPr marL="150495" marR="298450" indent="448945" algn="just">
              <a:lnSpc>
                <a:spcPct val="130000"/>
              </a:lnSpc>
              <a:spcBef>
                <a:spcPts val="1045"/>
              </a:spcBef>
              <a:spcAft>
                <a:spcPts val="0"/>
              </a:spcAft>
            </a:pPr>
            <a:r>
              <a:rPr lang="vi-VN" sz="2800" dirty="0">
                <a:solidFill>
                  <a:schemeClr val="bg1"/>
                </a:solidFill>
                <a:effectLst/>
                <a:latin typeface="Calibri (Body)"/>
                <a:ea typeface="Times New Roman" panose="02020603050405020304" pitchFamily="18" charset="0"/>
              </a:rPr>
              <a:t>Một cửa hàng theo mô hình nhà sách cần có một ứng dụng thanh toán hay in hóa đơn nhằm giúp khách hàng thuận tiện trong việc tham khảo các sản phẩm của</a:t>
            </a:r>
            <a:r>
              <a:rPr lang="vi-VN" sz="2800" spc="-155" dirty="0">
                <a:solidFill>
                  <a:schemeClr val="bg1"/>
                </a:solidFill>
                <a:effectLst/>
                <a:latin typeface="Calibri (Body)"/>
                <a:ea typeface="Times New Roman" panose="02020603050405020304" pitchFamily="18" charset="0"/>
              </a:rPr>
              <a:t> </a:t>
            </a:r>
            <a:r>
              <a:rPr lang="vi-VN" sz="2800" dirty="0">
                <a:solidFill>
                  <a:schemeClr val="bg1"/>
                </a:solidFill>
                <a:effectLst/>
                <a:latin typeface="Calibri (Body)"/>
                <a:ea typeface="Times New Roman" panose="02020603050405020304" pitchFamily="18" charset="0"/>
              </a:rPr>
              <a:t>bên cửa hàng và cũng như đặt mua sản phẩm phù hợp nhất trong thời buổi bận rộn hiện nay.</a:t>
            </a:r>
            <a:endParaRPr lang="en-US" sz="2800" dirty="0">
              <a:solidFill>
                <a:schemeClr val="bg1"/>
              </a:solidFill>
              <a:effectLst/>
              <a:latin typeface="Calibri (Body)"/>
              <a:ea typeface="Times New Roman" panose="02020603050405020304" pitchFamily="18" charset="0"/>
            </a:endParaRPr>
          </a:p>
          <a:p>
            <a:endParaRPr lang="en-US" sz="2800" dirty="0"/>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7096117">
            <a:off x="10117773" y="-4503495"/>
            <a:ext cx="10396853" cy="1039685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7096117">
            <a:off x="11782150" y="-1727831"/>
            <a:ext cx="11485214" cy="11485214"/>
          </a:xfrm>
          <a:prstGeom prst="rect">
            <a:avLst/>
          </a:prstGeom>
        </p:spPr>
      </p:pic>
      <p:pic>
        <p:nvPicPr>
          <p:cNvPr id="10" name="Picture 10"/>
          <p:cNvPicPr>
            <a:picLocks noChangeAspect="1"/>
          </p:cNvPicPr>
          <p:nvPr/>
        </p:nvPicPr>
        <p:blipFill>
          <a:blip r:embed="rId6"/>
          <a:srcRect/>
          <a:stretch>
            <a:fillRect/>
          </a:stretch>
        </p:blipFill>
        <p:spPr>
          <a:xfrm>
            <a:off x="16967251" y="-1562100"/>
            <a:ext cx="4291819" cy="8229600"/>
          </a:xfrm>
          <a:prstGeom prst="rect">
            <a:avLst/>
          </a:prstGeom>
        </p:spPr>
      </p:pic>
      <p:sp>
        <p:nvSpPr>
          <p:cNvPr id="21" name="TextBox 20">
            <a:extLst>
              <a:ext uri="{FF2B5EF4-FFF2-40B4-BE49-F238E27FC236}">
                <a16:creationId xmlns:a16="http://schemas.microsoft.com/office/drawing/2014/main" id="{2F02AB21-F98F-5B9E-B8EB-7D137D299644}"/>
              </a:ext>
            </a:extLst>
          </p:cNvPr>
          <p:cNvSpPr txBox="1"/>
          <p:nvPr/>
        </p:nvSpPr>
        <p:spPr>
          <a:xfrm>
            <a:off x="184102" y="233267"/>
            <a:ext cx="16713202" cy="923330"/>
          </a:xfrm>
          <a:prstGeom prst="rect">
            <a:avLst/>
          </a:prstGeom>
          <a:noFill/>
        </p:spPr>
        <p:txBody>
          <a:bodyPr wrap="square">
            <a:spAutoFit/>
          </a:bodyPr>
          <a:lstStyle/>
          <a:p>
            <a:r>
              <a:rPr lang="en-US" sz="5400" b="1" dirty="0">
                <a:solidFill>
                  <a:srgbClr val="FFFF00"/>
                </a:solidFill>
              </a:rPr>
              <a:t>1 LÝ DO CHỌN ĐỀ TÀI &amp; CÔNG CỤ ,NGÔN NGỮ SỬ DỤNG</a:t>
            </a:r>
          </a:p>
        </p:txBody>
      </p:sp>
      <p:sp>
        <p:nvSpPr>
          <p:cNvPr id="23" name="TextBox 22">
            <a:extLst>
              <a:ext uri="{FF2B5EF4-FFF2-40B4-BE49-F238E27FC236}">
                <a16:creationId xmlns:a16="http://schemas.microsoft.com/office/drawing/2014/main" id="{16207E03-C77D-16F9-156D-F84FC41C4FAC}"/>
              </a:ext>
            </a:extLst>
          </p:cNvPr>
          <p:cNvSpPr txBox="1"/>
          <p:nvPr/>
        </p:nvSpPr>
        <p:spPr>
          <a:xfrm>
            <a:off x="532747" y="1763598"/>
            <a:ext cx="7743001" cy="646331"/>
          </a:xfrm>
          <a:prstGeom prst="rect">
            <a:avLst/>
          </a:prstGeom>
          <a:noFill/>
        </p:spPr>
        <p:txBody>
          <a:bodyPr wrap="square">
            <a:spAutoFit/>
          </a:bodyPr>
          <a:lstStyle/>
          <a:p>
            <a:r>
              <a:rPr lang="en-US" sz="3600" dirty="0">
                <a:solidFill>
                  <a:schemeClr val="bg1"/>
                </a:solidFill>
              </a:rPr>
              <a:t>1.2 </a:t>
            </a:r>
            <a:r>
              <a:rPr lang="en-US" sz="3600" dirty="0" err="1">
                <a:solidFill>
                  <a:schemeClr val="bg1"/>
                </a:solidFill>
              </a:rPr>
              <a:t>Công</a:t>
            </a:r>
            <a:r>
              <a:rPr lang="en-US" sz="3600" dirty="0">
                <a:solidFill>
                  <a:schemeClr val="bg1"/>
                </a:solidFill>
              </a:rPr>
              <a:t> </a:t>
            </a:r>
            <a:r>
              <a:rPr lang="en-US" sz="3600" dirty="0" err="1">
                <a:solidFill>
                  <a:schemeClr val="bg1"/>
                </a:solidFill>
              </a:rPr>
              <a:t>cụ</a:t>
            </a:r>
            <a:r>
              <a:rPr lang="en-US" sz="3600" dirty="0">
                <a:solidFill>
                  <a:schemeClr val="bg1"/>
                </a:solidFill>
              </a:rPr>
              <a:t> </a:t>
            </a:r>
            <a:r>
              <a:rPr lang="en-US" sz="3600" dirty="0" err="1">
                <a:solidFill>
                  <a:schemeClr val="bg1"/>
                </a:solidFill>
              </a:rPr>
              <a:t>và</a:t>
            </a:r>
            <a:r>
              <a:rPr lang="en-US" sz="3600" dirty="0">
                <a:solidFill>
                  <a:schemeClr val="bg1"/>
                </a:solidFill>
              </a:rPr>
              <a:t> </a:t>
            </a:r>
            <a:r>
              <a:rPr lang="en-US" sz="3600" dirty="0" err="1">
                <a:solidFill>
                  <a:schemeClr val="bg1"/>
                </a:solidFill>
              </a:rPr>
              <a:t>ngôn</a:t>
            </a:r>
            <a:r>
              <a:rPr lang="en-US" sz="3600" dirty="0">
                <a:solidFill>
                  <a:schemeClr val="bg1"/>
                </a:solidFill>
              </a:rPr>
              <a:t> </a:t>
            </a:r>
            <a:r>
              <a:rPr lang="en-US" sz="3600" dirty="0" err="1">
                <a:solidFill>
                  <a:schemeClr val="bg1"/>
                </a:solidFill>
              </a:rPr>
              <a:t>ngữ</a:t>
            </a:r>
            <a:r>
              <a:rPr lang="en-US" sz="3600" dirty="0">
                <a:solidFill>
                  <a:schemeClr val="bg1"/>
                </a:solidFill>
              </a:rPr>
              <a:t> </a:t>
            </a:r>
            <a:r>
              <a:rPr lang="en-US" sz="3600" dirty="0" err="1">
                <a:solidFill>
                  <a:schemeClr val="bg1"/>
                </a:solidFill>
              </a:rPr>
              <a:t>sử</a:t>
            </a:r>
            <a:r>
              <a:rPr lang="en-US" sz="3600" dirty="0">
                <a:solidFill>
                  <a:schemeClr val="bg1"/>
                </a:solidFill>
              </a:rPr>
              <a:t> </a:t>
            </a:r>
            <a:r>
              <a:rPr lang="en-US" sz="3600" dirty="0" err="1">
                <a:solidFill>
                  <a:schemeClr val="bg1"/>
                </a:solidFill>
              </a:rPr>
              <a:t>dụng</a:t>
            </a:r>
            <a:endParaRPr lang="en-US" sz="3600" dirty="0">
              <a:solidFill>
                <a:schemeClr val="bg1"/>
              </a:solidFill>
            </a:endParaRPr>
          </a:p>
        </p:txBody>
      </p:sp>
      <p:sp>
        <p:nvSpPr>
          <p:cNvPr id="24" name="TextBox 23">
            <a:extLst>
              <a:ext uri="{FF2B5EF4-FFF2-40B4-BE49-F238E27FC236}">
                <a16:creationId xmlns:a16="http://schemas.microsoft.com/office/drawing/2014/main" id="{C84BEB74-0253-D432-1BA2-D9A8F2F8D33B}"/>
              </a:ext>
            </a:extLst>
          </p:cNvPr>
          <p:cNvSpPr txBox="1"/>
          <p:nvPr/>
        </p:nvSpPr>
        <p:spPr>
          <a:xfrm>
            <a:off x="929099" y="4062056"/>
            <a:ext cx="7162800" cy="523220"/>
          </a:xfrm>
          <a:prstGeom prst="rect">
            <a:avLst/>
          </a:prstGeom>
          <a:noFill/>
        </p:spPr>
        <p:txBody>
          <a:bodyPr wrap="square" rtlCol="0">
            <a:spAutoFit/>
          </a:bodyPr>
          <a:lstStyle/>
          <a:p>
            <a:r>
              <a:rPr lang="en-US" sz="2800" dirty="0">
                <a:solidFill>
                  <a:schemeClr val="bg1"/>
                </a:solidFill>
              </a:rPr>
              <a:t>- </a:t>
            </a:r>
            <a:r>
              <a:rPr lang="en-US" sz="2800" dirty="0" err="1">
                <a:solidFill>
                  <a:schemeClr val="bg1"/>
                </a:solidFill>
              </a:rPr>
              <a:t>Đề</a:t>
            </a:r>
            <a:r>
              <a:rPr lang="en-US" sz="2800" dirty="0">
                <a:solidFill>
                  <a:schemeClr val="bg1"/>
                </a:solidFill>
              </a:rPr>
              <a:t> </a:t>
            </a:r>
            <a:r>
              <a:rPr lang="en-US" sz="2800" dirty="0" err="1">
                <a:solidFill>
                  <a:schemeClr val="bg1"/>
                </a:solidFill>
              </a:rPr>
              <a:t>tài</a:t>
            </a:r>
            <a:r>
              <a:rPr lang="en-US" sz="2800" dirty="0">
                <a:solidFill>
                  <a:schemeClr val="bg1"/>
                </a:solidFill>
              </a:rPr>
              <a:t> </a:t>
            </a:r>
            <a:r>
              <a:rPr lang="en-US" sz="2800" dirty="0" err="1">
                <a:solidFill>
                  <a:schemeClr val="bg1"/>
                </a:solidFill>
              </a:rPr>
              <a:t>được</a:t>
            </a:r>
            <a:r>
              <a:rPr lang="en-US" sz="2800" dirty="0">
                <a:solidFill>
                  <a:schemeClr val="bg1"/>
                </a:solidFill>
              </a:rPr>
              <a:t> </a:t>
            </a:r>
            <a:r>
              <a:rPr lang="en-US" sz="2800" dirty="0" err="1">
                <a:solidFill>
                  <a:schemeClr val="bg1"/>
                </a:solidFill>
              </a:rPr>
              <a:t>xây</a:t>
            </a:r>
            <a:r>
              <a:rPr lang="en-US" sz="2800" dirty="0">
                <a:solidFill>
                  <a:schemeClr val="bg1"/>
                </a:solidFill>
              </a:rPr>
              <a:t> </a:t>
            </a:r>
            <a:r>
              <a:rPr lang="en-US" sz="2800" dirty="0" err="1">
                <a:solidFill>
                  <a:schemeClr val="bg1"/>
                </a:solidFill>
              </a:rPr>
              <a:t>dựng</a:t>
            </a:r>
            <a:r>
              <a:rPr lang="en-US" sz="2800" dirty="0">
                <a:solidFill>
                  <a:schemeClr val="bg1"/>
                </a:solidFill>
              </a:rPr>
              <a:t> </a:t>
            </a:r>
            <a:r>
              <a:rPr lang="en-US" sz="2800" dirty="0" err="1">
                <a:solidFill>
                  <a:schemeClr val="bg1"/>
                </a:solidFill>
              </a:rPr>
              <a:t>trên</a:t>
            </a:r>
            <a:r>
              <a:rPr lang="en-US" sz="2800" dirty="0">
                <a:solidFill>
                  <a:schemeClr val="bg1"/>
                </a:solidFill>
              </a:rPr>
              <a:t> </a:t>
            </a:r>
            <a:r>
              <a:rPr lang="en-US" sz="2800" dirty="0" err="1">
                <a:solidFill>
                  <a:schemeClr val="bg1"/>
                </a:solidFill>
              </a:rPr>
              <a:t>ngôn</a:t>
            </a:r>
            <a:r>
              <a:rPr lang="en-US" sz="2800" dirty="0">
                <a:solidFill>
                  <a:schemeClr val="bg1"/>
                </a:solidFill>
              </a:rPr>
              <a:t> </a:t>
            </a:r>
            <a:r>
              <a:rPr lang="en-US" sz="2800" dirty="0" err="1">
                <a:solidFill>
                  <a:schemeClr val="bg1"/>
                </a:solidFill>
              </a:rPr>
              <a:t>ngữ</a:t>
            </a:r>
            <a:r>
              <a:rPr lang="en-US" sz="2800" dirty="0">
                <a:solidFill>
                  <a:schemeClr val="bg1"/>
                </a:solidFill>
              </a:rPr>
              <a:t>  C# , SQL</a:t>
            </a:r>
          </a:p>
        </p:txBody>
      </p:sp>
      <p:pic>
        <p:nvPicPr>
          <p:cNvPr id="1028" name="Picture 4" descr="TỔNG HỢP NHỮNG NGÔN NGỮ LẬP TRÌNH HOT NHẤT NĂM 2021">
            <a:extLst>
              <a:ext uri="{FF2B5EF4-FFF2-40B4-BE49-F238E27FC236}">
                <a16:creationId xmlns:a16="http://schemas.microsoft.com/office/drawing/2014/main" id="{ED4A2B5F-33F4-9D0C-48E9-0BE6C7ECA02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62000" y="5366916"/>
            <a:ext cx="2543175" cy="2857500"/>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a:extLst>
              <a:ext uri="{FF2B5EF4-FFF2-40B4-BE49-F238E27FC236}">
                <a16:creationId xmlns:a16="http://schemas.microsoft.com/office/drawing/2014/main" id="{166D96DE-C92E-B130-7B6C-60861F00A29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40976" y="5067929"/>
            <a:ext cx="2844120" cy="3455473"/>
          </a:xfrm>
          <a:prstGeom prst="rect">
            <a:avLst/>
          </a:prstGeom>
        </p:spPr>
      </p:pic>
      <p:sp>
        <p:nvSpPr>
          <p:cNvPr id="34" name="TextBox 33">
            <a:extLst>
              <a:ext uri="{FF2B5EF4-FFF2-40B4-BE49-F238E27FC236}">
                <a16:creationId xmlns:a16="http://schemas.microsoft.com/office/drawing/2014/main" id="{5175C577-99EB-F3EA-6241-E4C6D0FB8C7C}"/>
              </a:ext>
            </a:extLst>
          </p:cNvPr>
          <p:cNvSpPr txBox="1"/>
          <p:nvPr/>
        </p:nvSpPr>
        <p:spPr>
          <a:xfrm>
            <a:off x="9563449" y="4000500"/>
            <a:ext cx="4724400" cy="646331"/>
          </a:xfrm>
          <a:prstGeom prst="rect">
            <a:avLst/>
          </a:prstGeom>
          <a:noFill/>
        </p:spPr>
        <p:txBody>
          <a:bodyPr wrap="square">
            <a:spAutoFit/>
          </a:bodyPr>
          <a:lstStyle/>
          <a:p>
            <a:r>
              <a:rPr lang="en-US" sz="3600" dirty="0">
                <a:solidFill>
                  <a:schemeClr val="bg1"/>
                </a:solidFill>
              </a:rPr>
              <a:t>- </a:t>
            </a:r>
            <a:r>
              <a:rPr lang="en-US" sz="3600" dirty="0" err="1">
                <a:solidFill>
                  <a:schemeClr val="bg1"/>
                </a:solidFill>
              </a:rPr>
              <a:t>Công</a:t>
            </a:r>
            <a:r>
              <a:rPr lang="en-US" sz="3600" dirty="0">
                <a:solidFill>
                  <a:schemeClr val="bg1"/>
                </a:solidFill>
              </a:rPr>
              <a:t> </a:t>
            </a:r>
            <a:r>
              <a:rPr lang="en-US" sz="3600" dirty="0" err="1">
                <a:solidFill>
                  <a:schemeClr val="bg1"/>
                </a:solidFill>
              </a:rPr>
              <a:t>cụ</a:t>
            </a:r>
            <a:r>
              <a:rPr lang="en-US" sz="3600" dirty="0">
                <a:solidFill>
                  <a:schemeClr val="bg1"/>
                </a:solidFill>
              </a:rPr>
              <a:t> </a:t>
            </a:r>
            <a:r>
              <a:rPr lang="en-US" sz="3600" dirty="0" err="1">
                <a:solidFill>
                  <a:schemeClr val="bg1"/>
                </a:solidFill>
              </a:rPr>
              <a:t>sử</a:t>
            </a:r>
            <a:r>
              <a:rPr lang="en-US" sz="3600" dirty="0">
                <a:solidFill>
                  <a:schemeClr val="bg1"/>
                </a:solidFill>
              </a:rPr>
              <a:t> </a:t>
            </a:r>
            <a:r>
              <a:rPr lang="en-US" sz="3600" dirty="0" err="1">
                <a:solidFill>
                  <a:schemeClr val="bg1"/>
                </a:solidFill>
              </a:rPr>
              <a:t>dụng</a:t>
            </a:r>
            <a:endParaRPr lang="en-US" sz="3600" dirty="0">
              <a:solidFill>
                <a:schemeClr val="bg1"/>
              </a:solidFill>
            </a:endParaRPr>
          </a:p>
        </p:txBody>
      </p:sp>
      <p:pic>
        <p:nvPicPr>
          <p:cNvPr id="1034" name="Picture 10">
            <a:extLst>
              <a:ext uri="{FF2B5EF4-FFF2-40B4-BE49-F238E27FC236}">
                <a16:creationId xmlns:a16="http://schemas.microsoft.com/office/drawing/2014/main" id="{4C0FE13C-CAF8-78A6-D987-B94C1486B218}"/>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747298" y="5456635"/>
            <a:ext cx="2995645" cy="299564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What's New in MS SQL 2019 - Soaring Eagle Data Solutions">
            <a:extLst>
              <a:ext uri="{FF2B5EF4-FFF2-40B4-BE49-F238E27FC236}">
                <a16:creationId xmlns:a16="http://schemas.microsoft.com/office/drawing/2014/main" id="{E439F9AF-8DA0-19F9-6C6E-6A7E1D3C8D29}"/>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3580868" y="5837414"/>
            <a:ext cx="3682953" cy="24553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plit orient="vert"/>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007259" y="616305"/>
            <a:ext cx="9445140" cy="9445140"/>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653401" y="4148515"/>
            <a:ext cx="10729849" cy="10729849"/>
          </a:xfrm>
          <a:prstGeom prst="rect">
            <a:avLst/>
          </a:prstGeom>
        </p:spPr>
      </p:pic>
      <p:pic>
        <p:nvPicPr>
          <p:cNvPr id="6" name="Picture 6"/>
          <p:cNvPicPr>
            <a:picLocks noChangeAspect="1"/>
          </p:cNvPicPr>
          <p:nvPr/>
        </p:nvPicPr>
        <p:blipFill>
          <a:blip r:embed="rId6"/>
          <a:srcRect/>
          <a:stretch>
            <a:fillRect/>
          </a:stretch>
        </p:blipFill>
        <p:spPr>
          <a:xfrm>
            <a:off x="-2226790" y="5981700"/>
            <a:ext cx="4838251" cy="4754002"/>
          </a:xfrm>
          <a:prstGeom prst="rect">
            <a:avLst/>
          </a:prstGeom>
        </p:spPr>
      </p:pic>
      <p:pic>
        <p:nvPicPr>
          <p:cNvPr id="7" name="Picture 7"/>
          <p:cNvPicPr>
            <a:picLocks noChangeAspect="1"/>
          </p:cNvPicPr>
          <p:nvPr/>
        </p:nvPicPr>
        <p:blipFill>
          <a:blip r:embed="rId7"/>
          <a:srcRect/>
          <a:stretch>
            <a:fillRect/>
          </a:stretch>
        </p:blipFill>
        <p:spPr>
          <a:xfrm rot="1691757">
            <a:off x="15349401" y="467832"/>
            <a:ext cx="3819799" cy="7324496"/>
          </a:xfrm>
          <a:prstGeom prst="rect">
            <a:avLst/>
          </a:prstGeom>
        </p:spPr>
      </p:pic>
      <p:sp>
        <p:nvSpPr>
          <p:cNvPr id="9" name="TextBox 8">
            <a:extLst>
              <a:ext uri="{FF2B5EF4-FFF2-40B4-BE49-F238E27FC236}">
                <a16:creationId xmlns:a16="http://schemas.microsoft.com/office/drawing/2014/main" id="{85A0C964-0BB5-BB58-6282-A97E8443A40C}"/>
              </a:ext>
            </a:extLst>
          </p:cNvPr>
          <p:cNvSpPr txBox="1"/>
          <p:nvPr/>
        </p:nvSpPr>
        <p:spPr>
          <a:xfrm>
            <a:off x="1143000" y="419100"/>
            <a:ext cx="12550876" cy="923330"/>
          </a:xfrm>
          <a:prstGeom prst="rect">
            <a:avLst/>
          </a:prstGeom>
          <a:noFill/>
        </p:spPr>
        <p:txBody>
          <a:bodyPr wrap="square">
            <a:spAutoFit/>
          </a:bodyPr>
          <a:lstStyle/>
          <a:p>
            <a:r>
              <a:rPr lang="en-US" sz="5400" b="1" dirty="0">
                <a:solidFill>
                  <a:srgbClr val="FFFF00"/>
                </a:solidFill>
              </a:rPr>
              <a:t>2 .PHÂN TÍCH THIẾT KẾ H</a:t>
            </a:r>
            <a:r>
              <a:rPr lang="en-US" sz="5400" b="1" dirty="0">
                <a:solidFill>
                  <a:srgbClr val="FFFF00"/>
                </a:solidFill>
                <a:latin typeface="Calibri Light" panose="020F0302020204030204" pitchFamily="34" charset="0"/>
                <a:cs typeface="Calibri Light" panose="020F0302020204030204" pitchFamily="34" charset="0"/>
              </a:rPr>
              <a:t>Ệ</a:t>
            </a:r>
            <a:r>
              <a:rPr lang="en-US" sz="5400" b="1" dirty="0">
                <a:solidFill>
                  <a:srgbClr val="FFFF00"/>
                </a:solidFill>
              </a:rPr>
              <a:t> THỐNG</a:t>
            </a:r>
          </a:p>
        </p:txBody>
      </p:sp>
      <p:sp>
        <p:nvSpPr>
          <p:cNvPr id="10" name="TextBox 9">
            <a:extLst>
              <a:ext uri="{FF2B5EF4-FFF2-40B4-BE49-F238E27FC236}">
                <a16:creationId xmlns:a16="http://schemas.microsoft.com/office/drawing/2014/main" id="{79A22E43-DB9B-0187-ABE9-8915D409F531}"/>
              </a:ext>
            </a:extLst>
          </p:cNvPr>
          <p:cNvSpPr txBox="1"/>
          <p:nvPr/>
        </p:nvSpPr>
        <p:spPr>
          <a:xfrm>
            <a:off x="1447800" y="1589940"/>
            <a:ext cx="8001000" cy="646331"/>
          </a:xfrm>
          <a:prstGeom prst="rect">
            <a:avLst/>
          </a:prstGeom>
          <a:noFill/>
        </p:spPr>
        <p:txBody>
          <a:bodyPr wrap="square" rtlCol="0">
            <a:spAutoFit/>
          </a:bodyPr>
          <a:lstStyle/>
          <a:p>
            <a:r>
              <a:rPr lang="en-US" sz="3600" dirty="0">
                <a:solidFill>
                  <a:schemeClr val="bg1"/>
                </a:solidFill>
              </a:rPr>
              <a:t>2.1 </a:t>
            </a:r>
            <a:r>
              <a:rPr lang="en-US" sz="3600" dirty="0" err="1">
                <a:solidFill>
                  <a:schemeClr val="bg1"/>
                </a:solidFill>
              </a:rPr>
              <a:t>Sơ</a:t>
            </a:r>
            <a:r>
              <a:rPr lang="en-US" sz="3600" dirty="0">
                <a:solidFill>
                  <a:schemeClr val="bg1"/>
                </a:solidFill>
              </a:rPr>
              <a:t> </a:t>
            </a:r>
            <a:r>
              <a:rPr lang="en-US" sz="3600" dirty="0" err="1">
                <a:solidFill>
                  <a:schemeClr val="bg1"/>
                </a:solidFill>
              </a:rPr>
              <a:t>đồ</a:t>
            </a:r>
            <a:r>
              <a:rPr lang="en-US" sz="3600" dirty="0">
                <a:solidFill>
                  <a:schemeClr val="bg1"/>
                </a:solidFill>
              </a:rPr>
              <a:t> ERD</a:t>
            </a:r>
          </a:p>
        </p:txBody>
      </p:sp>
      <p:pic>
        <p:nvPicPr>
          <p:cNvPr id="12" name="Picture 11">
            <a:extLst>
              <a:ext uri="{FF2B5EF4-FFF2-40B4-BE49-F238E27FC236}">
                <a16:creationId xmlns:a16="http://schemas.microsoft.com/office/drawing/2014/main" id="{21BB6F3C-B5B7-331A-CB01-397379D19B7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94255" y="2483781"/>
            <a:ext cx="12835585" cy="6906025"/>
          </a:xfrm>
          <a:prstGeom prst="rect">
            <a:avLst/>
          </a:prstGeom>
        </p:spPr>
      </p:pic>
    </p:spTree>
  </p:cSld>
  <p:clrMapOvr>
    <a:masterClrMapping/>
  </p:clrMapOvr>
  <p:transition>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02971" y="4686300"/>
            <a:ext cx="7275366" cy="7275366"/>
          </a:xfrm>
          <a:prstGeom prst="rect">
            <a:avLst/>
          </a:prstGeom>
        </p:spPr>
      </p:pic>
      <p:pic>
        <p:nvPicPr>
          <p:cNvPr id="11" name="Picture 11"/>
          <p:cNvPicPr>
            <a:picLocks noChangeAspect="1"/>
          </p:cNvPicPr>
          <p:nvPr/>
        </p:nvPicPr>
        <p:blipFill>
          <a:blip r:embed="rId4"/>
          <a:srcRect/>
          <a:stretch>
            <a:fillRect/>
          </a:stretch>
        </p:blipFill>
        <p:spPr>
          <a:xfrm>
            <a:off x="8813477" y="7766985"/>
            <a:ext cx="3020793" cy="3194973"/>
          </a:xfrm>
          <a:prstGeom prst="rect">
            <a:avLst/>
          </a:prstGeom>
        </p:spPr>
      </p:pic>
      <p:pic>
        <p:nvPicPr>
          <p:cNvPr id="12" name="Picture 12"/>
          <p:cNvPicPr>
            <a:picLocks noChangeAspect="1"/>
          </p:cNvPicPr>
          <p:nvPr/>
        </p:nvPicPr>
        <p:blipFill>
          <a:blip r:embed="rId5"/>
          <a:srcRect/>
          <a:stretch>
            <a:fillRect/>
          </a:stretch>
        </p:blipFill>
        <p:spPr>
          <a:xfrm>
            <a:off x="1630387" y="7734300"/>
            <a:ext cx="3057628" cy="3055402"/>
          </a:xfrm>
          <a:prstGeom prst="rect">
            <a:avLst/>
          </a:prstGeom>
        </p:spPr>
      </p:pic>
      <p:pic>
        <p:nvPicPr>
          <p:cNvPr id="13" name="Picture 13"/>
          <p:cNvPicPr>
            <a:picLocks noChangeAspect="1"/>
          </p:cNvPicPr>
          <p:nvPr/>
        </p:nvPicPr>
        <p:blipFill>
          <a:blip r:embed="rId6"/>
          <a:srcRect/>
          <a:stretch>
            <a:fillRect/>
          </a:stretch>
        </p:blipFill>
        <p:spPr>
          <a:xfrm>
            <a:off x="15621000" y="7734300"/>
            <a:ext cx="3109549" cy="3055402"/>
          </a:xfrm>
          <a:prstGeom prst="rect">
            <a:avLst/>
          </a:prstGeom>
        </p:spPr>
      </p:pic>
      <p:sp>
        <p:nvSpPr>
          <p:cNvPr id="15" name="TextBox 14">
            <a:extLst>
              <a:ext uri="{FF2B5EF4-FFF2-40B4-BE49-F238E27FC236}">
                <a16:creationId xmlns:a16="http://schemas.microsoft.com/office/drawing/2014/main" id="{0A024704-ECCE-F117-704F-0068CF5DFD4D}"/>
              </a:ext>
            </a:extLst>
          </p:cNvPr>
          <p:cNvSpPr txBox="1"/>
          <p:nvPr/>
        </p:nvSpPr>
        <p:spPr>
          <a:xfrm>
            <a:off x="926030" y="313902"/>
            <a:ext cx="11776586" cy="923330"/>
          </a:xfrm>
          <a:prstGeom prst="rect">
            <a:avLst/>
          </a:prstGeom>
          <a:noFill/>
        </p:spPr>
        <p:txBody>
          <a:bodyPr wrap="square">
            <a:spAutoFit/>
          </a:bodyPr>
          <a:lstStyle/>
          <a:p>
            <a:r>
              <a:rPr lang="en-US" sz="5400" b="1" dirty="0">
                <a:solidFill>
                  <a:srgbClr val="FFFF00"/>
                </a:solidFill>
              </a:rPr>
              <a:t>2 .PHÂN TÍCH THIẾT KẾ H</a:t>
            </a:r>
            <a:r>
              <a:rPr lang="en-US" sz="5400" b="1" dirty="0">
                <a:solidFill>
                  <a:srgbClr val="FFFF00"/>
                </a:solidFill>
                <a:latin typeface="Calibri Light" panose="020F0302020204030204" pitchFamily="34" charset="0"/>
                <a:cs typeface="Calibri Light" panose="020F0302020204030204" pitchFamily="34" charset="0"/>
              </a:rPr>
              <a:t>Ệ</a:t>
            </a:r>
            <a:r>
              <a:rPr lang="en-US" sz="5400" b="1" dirty="0">
                <a:solidFill>
                  <a:srgbClr val="FFFF00"/>
                </a:solidFill>
              </a:rPr>
              <a:t> THỐNG</a:t>
            </a:r>
          </a:p>
        </p:txBody>
      </p:sp>
      <p:sp>
        <p:nvSpPr>
          <p:cNvPr id="17" name="TextBox 16">
            <a:extLst>
              <a:ext uri="{FF2B5EF4-FFF2-40B4-BE49-F238E27FC236}">
                <a16:creationId xmlns:a16="http://schemas.microsoft.com/office/drawing/2014/main" id="{1C107E7A-0A11-622F-BCB6-4D11F9F0327B}"/>
              </a:ext>
            </a:extLst>
          </p:cNvPr>
          <p:cNvSpPr txBox="1"/>
          <p:nvPr/>
        </p:nvSpPr>
        <p:spPr>
          <a:xfrm>
            <a:off x="1676400" y="1313610"/>
            <a:ext cx="11680722" cy="646331"/>
          </a:xfrm>
          <a:prstGeom prst="rect">
            <a:avLst/>
          </a:prstGeom>
          <a:noFill/>
        </p:spPr>
        <p:txBody>
          <a:bodyPr wrap="square">
            <a:spAutoFit/>
          </a:bodyPr>
          <a:lstStyle/>
          <a:p>
            <a:r>
              <a:rPr lang="en-US" sz="3600" dirty="0">
                <a:solidFill>
                  <a:schemeClr val="bg1"/>
                </a:solidFill>
              </a:rPr>
              <a:t>2.2 </a:t>
            </a:r>
            <a:r>
              <a:rPr lang="vi-VN" sz="36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Sơ đồ Database Diagram</a:t>
            </a:r>
            <a:endParaRPr lang="en-US" sz="3600" dirty="0">
              <a:solidFill>
                <a:schemeClr val="bg1"/>
              </a:solidFill>
              <a:latin typeface="Calibri" panose="020F0502020204030204" pitchFamily="34" charset="0"/>
              <a:cs typeface="Calibri" panose="020F0502020204030204" pitchFamily="34" charset="0"/>
            </a:endParaRPr>
          </a:p>
        </p:txBody>
      </p:sp>
      <p:pic>
        <p:nvPicPr>
          <p:cNvPr id="19" name="Picture 18">
            <a:extLst>
              <a:ext uri="{FF2B5EF4-FFF2-40B4-BE49-F238E27FC236}">
                <a16:creationId xmlns:a16="http://schemas.microsoft.com/office/drawing/2014/main" id="{A97285C0-E8D9-F53E-211C-4320501898B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14600" y="1959941"/>
            <a:ext cx="13944600" cy="7784887"/>
          </a:xfrm>
          <a:prstGeom prst="rect">
            <a:avLst/>
          </a:prstGeom>
        </p:spPr>
      </p:pic>
    </p:spTree>
  </p:cSld>
  <p:clrMapOvr>
    <a:masterClrMapping/>
  </p:clrMapOvr>
  <p:transition spd="med">
    <p:split orient="vert"/>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049000" y="-2781300"/>
            <a:ext cx="10396853" cy="1039685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744200" y="3162300"/>
            <a:ext cx="11485214" cy="11485214"/>
          </a:xfrm>
          <a:prstGeom prst="rect">
            <a:avLst/>
          </a:prstGeom>
        </p:spPr>
      </p:pic>
      <p:pic>
        <p:nvPicPr>
          <p:cNvPr id="5" name="Picture 5"/>
          <p:cNvPicPr>
            <a:picLocks noChangeAspect="1"/>
          </p:cNvPicPr>
          <p:nvPr/>
        </p:nvPicPr>
        <p:blipFill>
          <a:blip r:embed="rId6"/>
          <a:srcRect/>
          <a:stretch>
            <a:fillRect/>
          </a:stretch>
        </p:blipFill>
        <p:spPr>
          <a:xfrm>
            <a:off x="13309796" y="5143500"/>
            <a:ext cx="5470351" cy="5375097"/>
          </a:xfrm>
          <a:prstGeom prst="rect">
            <a:avLst/>
          </a:prstGeom>
        </p:spPr>
      </p:pic>
      <p:sp>
        <p:nvSpPr>
          <p:cNvPr id="13" name="TextBox 12">
            <a:extLst>
              <a:ext uri="{FF2B5EF4-FFF2-40B4-BE49-F238E27FC236}">
                <a16:creationId xmlns:a16="http://schemas.microsoft.com/office/drawing/2014/main" id="{0B131B9F-D167-FFEE-FD23-C65FE7310F1C}"/>
              </a:ext>
            </a:extLst>
          </p:cNvPr>
          <p:cNvSpPr txBox="1"/>
          <p:nvPr/>
        </p:nvSpPr>
        <p:spPr>
          <a:xfrm>
            <a:off x="762000" y="419100"/>
            <a:ext cx="10668000" cy="923330"/>
          </a:xfrm>
          <a:prstGeom prst="rect">
            <a:avLst/>
          </a:prstGeom>
          <a:noFill/>
        </p:spPr>
        <p:txBody>
          <a:bodyPr wrap="square">
            <a:spAutoFit/>
          </a:bodyPr>
          <a:lstStyle/>
          <a:p>
            <a:r>
              <a:rPr lang="en-US" sz="5400" b="1" dirty="0">
                <a:solidFill>
                  <a:srgbClr val="FFFF00"/>
                </a:solidFill>
              </a:rPr>
              <a:t>2 .PHÂN TÍCH THIẾT KẾ H</a:t>
            </a:r>
            <a:r>
              <a:rPr lang="en-US" sz="5400" b="1" dirty="0">
                <a:solidFill>
                  <a:srgbClr val="FFFF00"/>
                </a:solidFill>
                <a:latin typeface="Calibri Light" panose="020F0302020204030204" pitchFamily="34" charset="0"/>
                <a:cs typeface="Calibri Light" panose="020F0302020204030204" pitchFamily="34" charset="0"/>
              </a:rPr>
              <a:t>Ệ</a:t>
            </a:r>
            <a:r>
              <a:rPr lang="en-US" sz="5400" b="1" dirty="0">
                <a:solidFill>
                  <a:srgbClr val="FFFF00"/>
                </a:solidFill>
              </a:rPr>
              <a:t> THỐNG</a:t>
            </a:r>
          </a:p>
        </p:txBody>
      </p:sp>
      <p:sp>
        <p:nvSpPr>
          <p:cNvPr id="15" name="TextBox 14">
            <a:extLst>
              <a:ext uri="{FF2B5EF4-FFF2-40B4-BE49-F238E27FC236}">
                <a16:creationId xmlns:a16="http://schemas.microsoft.com/office/drawing/2014/main" id="{3301191C-1132-26F1-311D-314AE4E7F875}"/>
              </a:ext>
            </a:extLst>
          </p:cNvPr>
          <p:cNvSpPr txBox="1"/>
          <p:nvPr/>
        </p:nvSpPr>
        <p:spPr>
          <a:xfrm>
            <a:off x="1143000" y="1606033"/>
            <a:ext cx="8610600" cy="646331"/>
          </a:xfrm>
          <a:prstGeom prst="rect">
            <a:avLst/>
          </a:prstGeom>
          <a:noFill/>
        </p:spPr>
        <p:txBody>
          <a:bodyPr wrap="square">
            <a:spAutoFit/>
          </a:bodyPr>
          <a:lstStyle/>
          <a:p>
            <a:r>
              <a:rPr lang="en-US" sz="3600" dirty="0">
                <a:solidFill>
                  <a:schemeClr val="bg1"/>
                </a:solidFill>
              </a:rPr>
              <a:t>2.3 </a:t>
            </a:r>
            <a:r>
              <a:rPr lang="en-US" sz="3600" b="1" dirty="0" err="1">
                <a:solidFill>
                  <a:schemeClr val="bg1"/>
                </a:solidFill>
              </a:rPr>
              <a:t>Sơ</a:t>
            </a:r>
            <a:r>
              <a:rPr lang="en-US" sz="3600" b="1" dirty="0">
                <a:solidFill>
                  <a:schemeClr val="bg1"/>
                </a:solidFill>
              </a:rPr>
              <a:t> </a:t>
            </a:r>
            <a:r>
              <a:rPr lang="en-US" sz="3600" b="1" dirty="0" err="1">
                <a:solidFill>
                  <a:schemeClr val="bg1"/>
                </a:solidFill>
              </a:rPr>
              <a:t>đồ</a:t>
            </a:r>
            <a:r>
              <a:rPr lang="en-US" sz="3600" b="1" dirty="0">
                <a:solidFill>
                  <a:schemeClr val="bg1"/>
                </a:solidFill>
              </a:rPr>
              <a:t> use case </a:t>
            </a:r>
            <a:r>
              <a:rPr lang="en-US" sz="3600" b="1" dirty="0" err="1">
                <a:solidFill>
                  <a:schemeClr val="bg1"/>
                </a:solidFill>
              </a:rPr>
              <a:t>tổng</a:t>
            </a:r>
            <a:r>
              <a:rPr lang="en-US" sz="3600" b="1" dirty="0">
                <a:solidFill>
                  <a:schemeClr val="bg1"/>
                </a:solidFill>
              </a:rPr>
              <a:t> </a:t>
            </a:r>
            <a:r>
              <a:rPr lang="en-US" sz="3600" b="1" dirty="0" err="1">
                <a:solidFill>
                  <a:schemeClr val="bg1"/>
                </a:solidFill>
              </a:rPr>
              <a:t>quát</a:t>
            </a:r>
            <a:endParaRPr lang="en-US" sz="3600" dirty="0">
              <a:solidFill>
                <a:schemeClr val="bg1"/>
              </a:solidFill>
              <a:cs typeface="Calibri" panose="020F0502020204030204" pitchFamily="34" charset="0"/>
            </a:endParaRPr>
          </a:p>
        </p:txBody>
      </p:sp>
      <p:pic>
        <p:nvPicPr>
          <p:cNvPr id="17" name="Picture 16">
            <a:extLst>
              <a:ext uri="{FF2B5EF4-FFF2-40B4-BE49-F238E27FC236}">
                <a16:creationId xmlns:a16="http://schemas.microsoft.com/office/drawing/2014/main" id="{4F6458FC-1A3A-7E0C-6CEF-8733CBF75E1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43000" y="2801781"/>
            <a:ext cx="12166796" cy="7125888"/>
          </a:xfrm>
          <a:prstGeom prst="rect">
            <a:avLst/>
          </a:prstGeom>
        </p:spPr>
      </p:pic>
    </p:spTree>
  </p:cSld>
  <p:clrMapOvr>
    <a:masterClrMapping/>
  </p:clrMapOvr>
  <p:transition>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0414228">
            <a:off x="-1351203" y="4738171"/>
            <a:ext cx="10396853" cy="1039685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0414228">
            <a:off x="-3725084" y="2241323"/>
            <a:ext cx="8890454" cy="8890454"/>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0414228">
            <a:off x="10116006" y="-1687982"/>
            <a:ext cx="10396853" cy="10396853"/>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0414228">
            <a:off x="10491112" y="-3506532"/>
            <a:ext cx="8890454" cy="8890454"/>
          </a:xfrm>
          <a:prstGeom prst="rect">
            <a:avLst/>
          </a:prstGeom>
        </p:spPr>
      </p:pic>
      <p:pic>
        <p:nvPicPr>
          <p:cNvPr id="7" name="Picture 7"/>
          <p:cNvPicPr>
            <a:picLocks noChangeAspect="1"/>
          </p:cNvPicPr>
          <p:nvPr/>
        </p:nvPicPr>
        <p:blipFill>
          <a:blip r:embed="rId6"/>
          <a:srcRect/>
          <a:stretch>
            <a:fillRect/>
          </a:stretch>
        </p:blipFill>
        <p:spPr>
          <a:xfrm>
            <a:off x="-1671899" y="6686550"/>
            <a:ext cx="6001638" cy="5143500"/>
          </a:xfrm>
          <a:prstGeom prst="rect">
            <a:avLst/>
          </a:prstGeom>
        </p:spPr>
      </p:pic>
      <p:pic>
        <p:nvPicPr>
          <p:cNvPr id="8" name="Picture 8"/>
          <p:cNvPicPr>
            <a:picLocks noChangeAspect="1"/>
          </p:cNvPicPr>
          <p:nvPr/>
        </p:nvPicPr>
        <p:blipFill>
          <a:blip r:embed="rId7"/>
          <a:srcRect/>
          <a:stretch>
            <a:fillRect/>
          </a:stretch>
        </p:blipFill>
        <p:spPr>
          <a:xfrm>
            <a:off x="13272196" y="-1113254"/>
            <a:ext cx="8017941" cy="5301996"/>
          </a:xfrm>
          <a:prstGeom prst="rect">
            <a:avLst/>
          </a:prstGeom>
        </p:spPr>
      </p:pic>
      <p:sp>
        <p:nvSpPr>
          <p:cNvPr id="10" name="TextBox 9">
            <a:extLst>
              <a:ext uri="{FF2B5EF4-FFF2-40B4-BE49-F238E27FC236}">
                <a16:creationId xmlns:a16="http://schemas.microsoft.com/office/drawing/2014/main" id="{6DAB56C9-B1D2-3DA0-1556-D1DE7C335760}"/>
              </a:ext>
            </a:extLst>
          </p:cNvPr>
          <p:cNvSpPr txBox="1"/>
          <p:nvPr/>
        </p:nvSpPr>
        <p:spPr>
          <a:xfrm>
            <a:off x="519758" y="536179"/>
            <a:ext cx="12749980" cy="923330"/>
          </a:xfrm>
          <a:prstGeom prst="rect">
            <a:avLst/>
          </a:prstGeom>
          <a:noFill/>
        </p:spPr>
        <p:txBody>
          <a:bodyPr wrap="square">
            <a:spAutoFit/>
          </a:bodyPr>
          <a:lstStyle/>
          <a:p>
            <a:r>
              <a:rPr lang="en-US" sz="5400" b="1" dirty="0">
                <a:solidFill>
                  <a:srgbClr val="FFFF00"/>
                </a:solidFill>
              </a:rPr>
              <a:t>2 .PHÂN TÍCH THIẾT KẾ H</a:t>
            </a:r>
            <a:r>
              <a:rPr lang="en-US" sz="5400" b="1" dirty="0">
                <a:solidFill>
                  <a:srgbClr val="FFFF00"/>
                </a:solidFill>
                <a:latin typeface="Calibri Light" panose="020F0302020204030204" pitchFamily="34" charset="0"/>
                <a:cs typeface="Calibri Light" panose="020F0302020204030204" pitchFamily="34" charset="0"/>
              </a:rPr>
              <a:t>Ệ</a:t>
            </a:r>
            <a:r>
              <a:rPr lang="en-US" sz="5400" b="1" dirty="0">
                <a:solidFill>
                  <a:srgbClr val="FFFF00"/>
                </a:solidFill>
              </a:rPr>
              <a:t> THỐNG</a:t>
            </a:r>
          </a:p>
        </p:txBody>
      </p:sp>
      <p:sp>
        <p:nvSpPr>
          <p:cNvPr id="12" name="TextBox 11">
            <a:extLst>
              <a:ext uri="{FF2B5EF4-FFF2-40B4-BE49-F238E27FC236}">
                <a16:creationId xmlns:a16="http://schemas.microsoft.com/office/drawing/2014/main" id="{C4EC2B9D-A9E6-A4B4-7571-387F6E89A4B7}"/>
              </a:ext>
            </a:extLst>
          </p:cNvPr>
          <p:cNvSpPr txBox="1"/>
          <p:nvPr/>
        </p:nvSpPr>
        <p:spPr>
          <a:xfrm>
            <a:off x="1200085" y="1495192"/>
            <a:ext cx="12801600" cy="646331"/>
          </a:xfrm>
          <a:prstGeom prst="rect">
            <a:avLst/>
          </a:prstGeom>
          <a:noFill/>
        </p:spPr>
        <p:txBody>
          <a:bodyPr wrap="square">
            <a:spAutoFit/>
          </a:bodyPr>
          <a:lstStyle/>
          <a:p>
            <a:r>
              <a:rPr lang="en-US" sz="3600" dirty="0">
                <a:solidFill>
                  <a:schemeClr val="bg1"/>
                </a:solidFill>
              </a:rPr>
              <a:t>2.4 </a:t>
            </a:r>
            <a:r>
              <a:rPr lang="en-US" sz="3600" b="1" dirty="0" err="1">
                <a:solidFill>
                  <a:schemeClr val="bg1"/>
                </a:solidFill>
              </a:rPr>
              <a:t>Sơ</a:t>
            </a:r>
            <a:r>
              <a:rPr lang="en-US" sz="3600" b="1" dirty="0">
                <a:solidFill>
                  <a:schemeClr val="bg1"/>
                </a:solidFill>
              </a:rPr>
              <a:t> </a:t>
            </a:r>
            <a:r>
              <a:rPr lang="en-US" sz="3600" b="1" dirty="0" err="1">
                <a:solidFill>
                  <a:schemeClr val="bg1"/>
                </a:solidFill>
              </a:rPr>
              <a:t>đồ</a:t>
            </a:r>
            <a:r>
              <a:rPr lang="en-US" sz="3600" b="1" dirty="0">
                <a:solidFill>
                  <a:schemeClr val="bg1"/>
                </a:solidFill>
              </a:rPr>
              <a:t> use case </a:t>
            </a:r>
            <a:r>
              <a:rPr lang="en-US" sz="3600" b="1" dirty="0" err="1">
                <a:solidFill>
                  <a:schemeClr val="bg1"/>
                </a:solidFill>
              </a:rPr>
              <a:t>phân</a:t>
            </a:r>
            <a:r>
              <a:rPr lang="en-US" sz="3600" b="1" dirty="0">
                <a:solidFill>
                  <a:schemeClr val="bg1"/>
                </a:solidFill>
              </a:rPr>
              <a:t> </a:t>
            </a:r>
            <a:r>
              <a:rPr lang="en-US" sz="3600" b="1" dirty="0" err="1">
                <a:solidFill>
                  <a:schemeClr val="bg1"/>
                </a:solidFill>
              </a:rPr>
              <a:t>rã</a:t>
            </a:r>
            <a:r>
              <a:rPr lang="en-US" sz="3600" b="1" dirty="0">
                <a:solidFill>
                  <a:schemeClr val="bg1"/>
                </a:solidFill>
              </a:rPr>
              <a:t> </a:t>
            </a:r>
            <a:r>
              <a:rPr lang="en-US" sz="3600" b="1" dirty="0" err="1">
                <a:solidFill>
                  <a:schemeClr val="bg1"/>
                </a:solidFill>
              </a:rPr>
              <a:t>của</a:t>
            </a:r>
            <a:r>
              <a:rPr lang="en-US" sz="3600" b="1" dirty="0">
                <a:solidFill>
                  <a:schemeClr val="bg1"/>
                </a:solidFill>
              </a:rPr>
              <a:t> </a:t>
            </a:r>
            <a:r>
              <a:rPr lang="en-US" sz="3600" b="1" dirty="0" err="1">
                <a:solidFill>
                  <a:schemeClr val="bg1"/>
                </a:solidFill>
              </a:rPr>
              <a:t>quản</a:t>
            </a:r>
            <a:r>
              <a:rPr lang="en-US" sz="3600" b="1" dirty="0">
                <a:solidFill>
                  <a:schemeClr val="bg1"/>
                </a:solidFill>
              </a:rPr>
              <a:t> </a:t>
            </a:r>
            <a:r>
              <a:rPr lang="en-US" sz="3600" b="1" dirty="0" err="1">
                <a:solidFill>
                  <a:schemeClr val="bg1"/>
                </a:solidFill>
              </a:rPr>
              <a:t>lý</a:t>
            </a:r>
            <a:endParaRPr lang="en-US" sz="3600" b="1" dirty="0">
              <a:solidFill>
                <a:schemeClr val="bg1"/>
              </a:solidFill>
            </a:endParaRPr>
          </a:p>
        </p:txBody>
      </p:sp>
      <p:pic>
        <p:nvPicPr>
          <p:cNvPr id="14" name="Picture 13">
            <a:extLst>
              <a:ext uri="{FF2B5EF4-FFF2-40B4-BE49-F238E27FC236}">
                <a16:creationId xmlns:a16="http://schemas.microsoft.com/office/drawing/2014/main" id="{B34ECD3A-3E90-A22F-B064-BF089C6CFF1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45498" y="2385475"/>
            <a:ext cx="14597003" cy="7114612"/>
          </a:xfrm>
          <a:prstGeom prst="rect">
            <a:avLst/>
          </a:prstGeom>
        </p:spPr>
      </p:pic>
    </p:spTree>
  </p:cSld>
  <p:clrMapOvr>
    <a:masterClrMapping/>
  </p:clrMapOvr>
  <p:transition spd="med">
    <p:split orient="vert"/>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0414228">
            <a:off x="-1351203" y="4738171"/>
            <a:ext cx="10396853" cy="1039685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0414228">
            <a:off x="-3644977" y="2241324"/>
            <a:ext cx="8890454" cy="8890454"/>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0414228">
            <a:off x="10116006" y="-1687982"/>
            <a:ext cx="10396853" cy="10396853"/>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0414228">
            <a:off x="10491112" y="-3506532"/>
            <a:ext cx="8890454" cy="8890454"/>
          </a:xfrm>
          <a:prstGeom prst="rect">
            <a:avLst/>
          </a:prstGeom>
        </p:spPr>
      </p:pic>
      <p:pic>
        <p:nvPicPr>
          <p:cNvPr id="7" name="Picture 7"/>
          <p:cNvPicPr>
            <a:picLocks noChangeAspect="1"/>
          </p:cNvPicPr>
          <p:nvPr/>
        </p:nvPicPr>
        <p:blipFill>
          <a:blip r:embed="rId6"/>
          <a:srcRect/>
          <a:stretch>
            <a:fillRect/>
          </a:stretch>
        </p:blipFill>
        <p:spPr>
          <a:xfrm>
            <a:off x="-1671899" y="6686550"/>
            <a:ext cx="6001638" cy="5143500"/>
          </a:xfrm>
          <a:prstGeom prst="rect">
            <a:avLst/>
          </a:prstGeom>
        </p:spPr>
      </p:pic>
      <p:pic>
        <p:nvPicPr>
          <p:cNvPr id="8" name="Picture 8"/>
          <p:cNvPicPr>
            <a:picLocks noChangeAspect="1"/>
          </p:cNvPicPr>
          <p:nvPr/>
        </p:nvPicPr>
        <p:blipFill>
          <a:blip r:embed="rId7"/>
          <a:srcRect/>
          <a:stretch>
            <a:fillRect/>
          </a:stretch>
        </p:blipFill>
        <p:spPr>
          <a:xfrm>
            <a:off x="13272196" y="-1113254"/>
            <a:ext cx="8017941" cy="5301996"/>
          </a:xfrm>
          <a:prstGeom prst="rect">
            <a:avLst/>
          </a:prstGeom>
        </p:spPr>
      </p:pic>
      <p:sp>
        <p:nvSpPr>
          <p:cNvPr id="10" name="TextBox 9">
            <a:extLst>
              <a:ext uri="{FF2B5EF4-FFF2-40B4-BE49-F238E27FC236}">
                <a16:creationId xmlns:a16="http://schemas.microsoft.com/office/drawing/2014/main" id="{F8B46A2B-3EE2-5A36-0F0F-6B9217E3CAB3}"/>
              </a:ext>
            </a:extLst>
          </p:cNvPr>
          <p:cNvSpPr txBox="1"/>
          <p:nvPr/>
        </p:nvSpPr>
        <p:spPr>
          <a:xfrm>
            <a:off x="539423" y="449935"/>
            <a:ext cx="12705734" cy="923330"/>
          </a:xfrm>
          <a:prstGeom prst="rect">
            <a:avLst/>
          </a:prstGeom>
          <a:noFill/>
        </p:spPr>
        <p:txBody>
          <a:bodyPr wrap="square">
            <a:spAutoFit/>
          </a:bodyPr>
          <a:lstStyle/>
          <a:p>
            <a:r>
              <a:rPr lang="en-US" sz="5400" b="1" dirty="0">
                <a:solidFill>
                  <a:srgbClr val="FFFF00"/>
                </a:solidFill>
              </a:rPr>
              <a:t>2 .PHÂN TÍCH THIẾT KẾ H</a:t>
            </a:r>
            <a:r>
              <a:rPr lang="en-US" sz="5400" b="1" dirty="0">
                <a:solidFill>
                  <a:srgbClr val="FFFF00"/>
                </a:solidFill>
                <a:latin typeface="Calibri Light" panose="020F0302020204030204" pitchFamily="34" charset="0"/>
                <a:cs typeface="Calibri Light" panose="020F0302020204030204" pitchFamily="34" charset="0"/>
              </a:rPr>
              <a:t>Ệ</a:t>
            </a:r>
            <a:r>
              <a:rPr lang="en-US" sz="5400" b="1" dirty="0">
                <a:solidFill>
                  <a:srgbClr val="FFFF00"/>
                </a:solidFill>
              </a:rPr>
              <a:t> THỐNG</a:t>
            </a:r>
          </a:p>
        </p:txBody>
      </p:sp>
      <p:sp>
        <p:nvSpPr>
          <p:cNvPr id="12" name="TextBox 11">
            <a:extLst>
              <a:ext uri="{FF2B5EF4-FFF2-40B4-BE49-F238E27FC236}">
                <a16:creationId xmlns:a16="http://schemas.microsoft.com/office/drawing/2014/main" id="{C8C5049A-255A-413D-554E-A530921800E7}"/>
              </a:ext>
            </a:extLst>
          </p:cNvPr>
          <p:cNvSpPr txBox="1"/>
          <p:nvPr/>
        </p:nvSpPr>
        <p:spPr>
          <a:xfrm>
            <a:off x="1245391" y="1539439"/>
            <a:ext cx="12705734" cy="646331"/>
          </a:xfrm>
          <a:prstGeom prst="rect">
            <a:avLst/>
          </a:prstGeom>
          <a:noFill/>
        </p:spPr>
        <p:txBody>
          <a:bodyPr wrap="square">
            <a:spAutoFit/>
          </a:bodyPr>
          <a:lstStyle/>
          <a:p>
            <a:r>
              <a:rPr lang="en-US" sz="3600" dirty="0">
                <a:solidFill>
                  <a:schemeClr val="bg1"/>
                </a:solidFill>
              </a:rPr>
              <a:t>2.4 </a:t>
            </a:r>
            <a:r>
              <a:rPr lang="en-US" sz="3600" b="1" dirty="0" err="1">
                <a:solidFill>
                  <a:schemeClr val="bg1"/>
                </a:solidFill>
              </a:rPr>
              <a:t>Sơ</a:t>
            </a:r>
            <a:r>
              <a:rPr lang="en-US" sz="3600" b="1" dirty="0">
                <a:solidFill>
                  <a:schemeClr val="bg1"/>
                </a:solidFill>
              </a:rPr>
              <a:t> </a:t>
            </a:r>
            <a:r>
              <a:rPr lang="en-US" sz="3600" b="1" dirty="0" err="1">
                <a:solidFill>
                  <a:schemeClr val="bg1"/>
                </a:solidFill>
              </a:rPr>
              <a:t>đồ</a:t>
            </a:r>
            <a:r>
              <a:rPr lang="en-US" sz="3600" b="1" dirty="0">
                <a:solidFill>
                  <a:schemeClr val="bg1"/>
                </a:solidFill>
              </a:rPr>
              <a:t> use case </a:t>
            </a:r>
            <a:r>
              <a:rPr lang="en-US" sz="3600" b="1" dirty="0" err="1">
                <a:solidFill>
                  <a:schemeClr val="bg1"/>
                </a:solidFill>
              </a:rPr>
              <a:t>phân</a:t>
            </a:r>
            <a:r>
              <a:rPr lang="en-US" sz="3600" b="1" dirty="0">
                <a:solidFill>
                  <a:schemeClr val="bg1"/>
                </a:solidFill>
              </a:rPr>
              <a:t> </a:t>
            </a:r>
            <a:r>
              <a:rPr lang="en-US" sz="3600" b="1" dirty="0" err="1">
                <a:solidFill>
                  <a:schemeClr val="bg1"/>
                </a:solidFill>
              </a:rPr>
              <a:t>rã</a:t>
            </a:r>
            <a:r>
              <a:rPr lang="en-US" sz="3600" b="1" dirty="0">
                <a:solidFill>
                  <a:schemeClr val="bg1"/>
                </a:solidFill>
              </a:rPr>
              <a:t> </a:t>
            </a:r>
            <a:r>
              <a:rPr lang="en-US" sz="3600" b="1" dirty="0" err="1">
                <a:solidFill>
                  <a:schemeClr val="bg1"/>
                </a:solidFill>
              </a:rPr>
              <a:t>của</a:t>
            </a:r>
            <a:r>
              <a:rPr lang="en-US" sz="3600" b="1" dirty="0">
                <a:solidFill>
                  <a:schemeClr val="bg1"/>
                </a:solidFill>
              </a:rPr>
              <a:t> </a:t>
            </a:r>
            <a:r>
              <a:rPr lang="en-US" sz="3600" b="1" dirty="0" err="1">
                <a:solidFill>
                  <a:schemeClr val="bg1"/>
                </a:solidFill>
              </a:rPr>
              <a:t>nhân</a:t>
            </a:r>
            <a:r>
              <a:rPr lang="en-US" sz="3600" b="1" dirty="0">
                <a:solidFill>
                  <a:schemeClr val="bg1"/>
                </a:solidFill>
              </a:rPr>
              <a:t> </a:t>
            </a:r>
            <a:r>
              <a:rPr lang="en-US" sz="3600" b="1" dirty="0" err="1">
                <a:solidFill>
                  <a:schemeClr val="bg1"/>
                </a:solidFill>
              </a:rPr>
              <a:t>viên</a:t>
            </a:r>
            <a:endParaRPr lang="en-US" sz="3600" b="1" dirty="0">
              <a:solidFill>
                <a:schemeClr val="bg1"/>
              </a:solidFill>
            </a:endParaRPr>
          </a:p>
        </p:txBody>
      </p:sp>
      <p:pic>
        <p:nvPicPr>
          <p:cNvPr id="14" name="Picture 13">
            <a:extLst>
              <a:ext uri="{FF2B5EF4-FFF2-40B4-BE49-F238E27FC236}">
                <a16:creationId xmlns:a16="http://schemas.microsoft.com/office/drawing/2014/main" id="{39823BF0-BC1D-B365-9545-BF288EF4047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55335" y="2502099"/>
            <a:ext cx="13710108" cy="7214875"/>
          </a:xfrm>
          <a:prstGeom prst="rect">
            <a:avLst/>
          </a:prstGeom>
        </p:spPr>
      </p:pic>
    </p:spTree>
    <p:extLst>
      <p:ext uri="{BB962C8B-B14F-4D97-AF65-F5344CB8AC3E}">
        <p14:creationId xmlns:p14="http://schemas.microsoft.com/office/powerpoint/2010/main" val="1400183301"/>
      </p:ext>
    </p:extLst>
  </p:cSld>
  <p:clrMapOvr>
    <a:masterClrMapping/>
  </p:clrMapOvr>
  <p:transition>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181</TotalTime>
  <Words>285</Words>
  <Application>Microsoft Office PowerPoint</Application>
  <PresentationFormat>Custom</PresentationFormat>
  <Paragraphs>29</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Calibri Light</vt:lpstr>
      <vt:lpstr>Arial</vt:lpstr>
      <vt:lpstr>Agrandir Grand</vt:lpstr>
      <vt:lpstr>Calibri</vt:lpstr>
      <vt:lpstr>Montserrat Bold</vt:lpstr>
      <vt:lpstr>Calibri (Body)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Pink Simple Gradients 5G Technology Technology Presentation</dc:title>
  <dc:creator>Tiến Nguyễn</dc:creator>
  <cp:lastModifiedBy>Tiến Nguyễn</cp:lastModifiedBy>
  <cp:revision>5</cp:revision>
  <dcterms:created xsi:type="dcterms:W3CDTF">2006-08-16T00:00:00Z</dcterms:created>
  <dcterms:modified xsi:type="dcterms:W3CDTF">2022-07-02T03:33:29Z</dcterms:modified>
  <dc:identifier>DAE84H2HUJA</dc:identifier>
</cp:coreProperties>
</file>

<file path=docProps/thumbnail.jpeg>
</file>